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3" r:id="rId3"/>
    <p:sldId id="262" r:id="rId4"/>
    <p:sldId id="265" r:id="rId5"/>
    <p:sldId id="267" r:id="rId6"/>
    <p:sldId id="266" r:id="rId7"/>
    <p:sldId id="268" r:id="rId8"/>
    <p:sldId id="264" r:id="rId9"/>
    <p:sldId id="261" r:id="rId10"/>
    <p:sldId id="269" r:id="rId11"/>
    <p:sldId id="258" r:id="rId12"/>
    <p:sldId id="259" r:id="rId13"/>
    <p:sldId id="260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9933"/>
    <a:srgbClr val="660066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7" autoAdjust="0"/>
  </p:normalViewPr>
  <p:slideViewPr>
    <p:cSldViewPr>
      <p:cViewPr varScale="1">
        <p:scale>
          <a:sx n="71" d="100"/>
          <a:sy n="71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CE59157-9657-4A01-A7AA-B93344DC3084}" type="datetimeFigureOut">
              <a:rPr lang="en-US" smtClean="0"/>
              <a:pPr/>
              <a:t>9/14/2010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F87807-EB50-48A0-83AC-D7D63224F3D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0" y="3940175"/>
            <a:ext cx="9144000" cy="1470025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Photon-Enhanced</a:t>
            </a:r>
            <a:r>
              <a:rPr kumimoji="0" lang="en-US" sz="3600" b="1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Thermionic Emission</a:t>
            </a:r>
            <a: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en-US" sz="3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en-US" sz="26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Using Light</a:t>
            </a:r>
            <a:r>
              <a:rPr kumimoji="0" lang="en-US" sz="2600" b="0" i="0" u="none" strike="noStrike" kern="1200" cap="small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and Heat for Unprecedented Efficiency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dirty="0" smtClean="0">
                <a:latin typeface="Times New Roman" pitchFamily="18" charset="0"/>
                <a:ea typeface="+mj-ea"/>
                <a:cs typeface="Times New Roman" pitchFamily="18" charset="0"/>
              </a:rPr>
              <a:t>Kristi </a:t>
            </a:r>
            <a:r>
              <a:rPr lang="en-US" sz="26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Bohl</a:t>
            </a:r>
            <a:endParaRPr kumimoji="0" lang="en-US" sz="2600" b="0" i="0" u="none" strike="noStrike" kern="1200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1752600" y="5715000"/>
            <a:ext cx="5867400" cy="914400"/>
          </a:xfrm>
          <a:prstGeom prst="rect">
            <a:avLst/>
          </a:prstGeom>
          <a:solidFill>
            <a:schemeClr val="bg1">
              <a:alpha val="7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Energy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Technologies for a Sustainable Future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September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14, 2010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886200"/>
            <a:ext cx="9144000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5486400"/>
            <a:ext cx="9144000" cy="0"/>
          </a:xfrm>
          <a:prstGeom prst="line">
            <a:avLst/>
          </a:prstGeom>
          <a:ln w="28575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7692" r="6154"/>
          <a:stretch>
            <a:fillRect/>
          </a:stretch>
        </p:blipFill>
        <p:spPr bwMode="auto">
          <a:xfrm>
            <a:off x="4338921" y="1383268"/>
            <a:ext cx="304558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Pushing the Envelope on Efficiency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Technology: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6002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Go Cardinal!</a:t>
            </a:r>
          </a:p>
          <a:p>
            <a:endParaRPr lang="en-US" sz="12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Stanford researchers led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by Professor Nick 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Melosh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MatSci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technique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allows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simultaneous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conversion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of solar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 and heat 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into electricity</a:t>
            </a:r>
          </a:p>
          <a:p>
            <a:endParaRPr lang="en-US" sz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theoretically, the device 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could achieve 60%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efficiency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3721" y="37454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he current PETE device</a:t>
            </a:r>
            <a:endParaRPr lang="en-US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 l="8687" r="5414"/>
          <a:stretch>
            <a:fillRect/>
          </a:stretch>
        </p:blipFill>
        <p:spPr bwMode="auto">
          <a:xfrm rot="161827">
            <a:off x="5167113" y="4130223"/>
            <a:ext cx="3377295" cy="2483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Kristi\Documents\Stanford '09-'10\Summer\SophCollege\PETE_diagram.jpg"/>
          <p:cNvPicPr/>
          <p:nvPr/>
        </p:nvPicPr>
        <p:blipFill>
          <a:blip r:embed="rId2" cstate="print"/>
          <a:srcRect l="2693" r="3087"/>
          <a:stretch>
            <a:fillRect/>
          </a:stretch>
        </p:blipFill>
        <p:spPr bwMode="auto">
          <a:xfrm>
            <a:off x="4800600" y="1066800"/>
            <a:ext cx="4038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How it Works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Technology: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1" y="1905000"/>
            <a:ext cx="4190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“Photon-Enhanced:”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quantum </a:t>
            </a:r>
            <a:r>
              <a:rPr lang="en-US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step</a:t>
            </a: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Photons strike the cathode, exciting electrons to produce current.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4267200"/>
            <a:ext cx="419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“Thermionic Emission:” 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the thermal step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Concentrated solar heat produces electricity directly, including waste heat left over from quantum processes.  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19400" y="2057400"/>
            <a:ext cx="3124200" cy="6096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0400" y="4495800"/>
            <a:ext cx="2514600" cy="685800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t="9417"/>
          <a:stretch>
            <a:fillRect/>
          </a:stretch>
        </p:blipFill>
        <p:spPr bwMode="auto">
          <a:xfrm>
            <a:off x="457200" y="1371600"/>
            <a:ext cx="396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Why PETE’s Got It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Goin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’ On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Advantages: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419100" y="3695700"/>
            <a:ext cx="4114800" cy="1143000"/>
          </a:xfrm>
          <a:prstGeom prst="line">
            <a:avLst/>
          </a:prstGeom>
          <a:ln w="38100">
            <a:solidFill>
              <a:srgbClr val="00CC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2057400"/>
            <a:ext cx="3048000" cy="2667000"/>
          </a:xfrm>
          <a:prstGeom prst="line">
            <a:avLst/>
          </a:prstGeom>
          <a:ln w="38100">
            <a:solidFill>
              <a:srgbClr val="00CC00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1014710"/>
            <a:ext cx="3429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PETE’s optimal 60%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efficiency would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double that of existing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systems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Unlike PV cells, PETE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improves with higher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temperatures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Limited material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constraints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Cheap, plentiful,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accessible materials</a:t>
            </a:r>
          </a:p>
          <a:p>
            <a:endParaRPr lang="en-US" sz="8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Easily integrated into </a:t>
            </a:r>
          </a:p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existing technologies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l="7692" r="6154"/>
          <a:stretch>
            <a:fillRect/>
          </a:stretch>
        </p:blipFill>
        <p:spPr bwMode="auto">
          <a:xfrm>
            <a:off x="3048000" y="4724400"/>
            <a:ext cx="2207383" cy="165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How to Scale up for Mass Production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Plan: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447800"/>
            <a:ext cx="3577614" cy="240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7337" y="4085630"/>
            <a:ext cx="3548063" cy="2543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674674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CC00"/>
                </a:solidFill>
              </a:rPr>
              <a:t>Milestones: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material selection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confirmation of compatibility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efficiencies maintained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  outside lab environments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3875544"/>
            <a:ext cx="449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CC00"/>
                </a:solidFill>
              </a:rPr>
              <a:t>The goal:</a:t>
            </a:r>
          </a:p>
          <a:p>
            <a:endParaRPr lang="en-US" sz="8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commercially viable:  as cheap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  as, or cheaper than, fossil fuels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market:  large-scale utilities  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  and peripheral communities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integration:  into existing 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  systems, replacing less </a:t>
            </a: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    efficient solar thermal engines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risti\Documents\Stanford '09-'10\Summer\SophCollege\stanf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695" cy="6096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6096000"/>
          </a:xfrm>
          <a:prstGeom prst="rect">
            <a:avLst/>
          </a:prstGeom>
          <a:solidFill>
            <a:srgbClr val="00CC0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971800" y="62484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Thank you for listening!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Opportunity: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Unprecedented Government Support for Solar Energy Technology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438400"/>
            <a:ext cx="368261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267200"/>
            <a:ext cx="3276600" cy="1840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219200"/>
            <a:ext cx="190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295400"/>
            <a:ext cx="278587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" y="5638800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Clearly green energy appears to be a priority of the current Administration.  But what does this mean?  How can solar technologies benefit?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434866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953000" y="2057400"/>
            <a:ext cx="3886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recession has served as a catalyst for green technologies: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demand for job creation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frustration with foreign 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dependency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government desire to pump </a:t>
            </a:r>
          </a:p>
          <a:p>
            <a:r>
              <a:rPr lang="en-US" sz="2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money into the economy</a:t>
            </a:r>
            <a:endParaRPr lang="en-US" sz="2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5257800"/>
            <a:ext cx="8305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“We’re going to keep competing aggressively to make sure the jobs and </a:t>
            </a:r>
            <a:r>
              <a:rPr lang="en-US" sz="22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industries of the future</a:t>
            </a:r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are taking root right here in America.”</a:t>
            </a:r>
          </a:p>
          <a:p>
            <a:r>
              <a:rPr lang="en-US" sz="2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- President Obama, May 27, 2009</a:t>
            </a:r>
            <a:endParaRPr lang="en-US" sz="2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Unprecedented Government Support for Solar Energy Technology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Opportunity: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 l="26154" t="19399" r="28028" b="27697"/>
          <a:stretch>
            <a:fillRect/>
          </a:stretch>
        </p:blipFill>
        <p:spPr bwMode="auto">
          <a:xfrm>
            <a:off x="1858433" y="1455003"/>
            <a:ext cx="5380567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Benefits of the Recovery Act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5646003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“To provide investments needed to increase economic efficiency by spurring technological advances in science and health”</a:t>
            </a:r>
          </a:p>
        </p:txBody>
      </p:sp>
      <p:sp>
        <p:nvSpPr>
          <p:cNvPr id="7" name="Oval 6"/>
          <p:cNvSpPr/>
          <p:nvPr/>
        </p:nvSpPr>
        <p:spPr>
          <a:xfrm>
            <a:off x="2849033" y="4503003"/>
            <a:ext cx="2057400" cy="533400"/>
          </a:xfrm>
          <a:prstGeom prst="ellipse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Opportunity: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Benefits of the Recovery Act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1828800"/>
            <a:ext cx="3581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 for the buck:</a:t>
            </a:r>
          </a:p>
          <a:p>
            <a:endParaRPr lang="en-US" sz="12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green technology:  </a:t>
            </a:r>
          </a:p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1/6 of total spending</a:t>
            </a:r>
          </a:p>
          <a:p>
            <a:endParaRPr lang="en-US" sz="12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“Energy Efficiency and </a:t>
            </a:r>
          </a:p>
          <a:p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Renewable Energy:” </a:t>
            </a:r>
          </a:p>
          <a:p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$16.8 billion</a:t>
            </a:r>
          </a:p>
          <a:p>
            <a:endParaRPr lang="en-US" sz="12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competitive grants:  </a:t>
            </a:r>
          </a:p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$400 million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 l="11259" r="11259"/>
          <a:stretch>
            <a:fillRect/>
          </a:stretch>
        </p:blipFill>
        <p:spPr bwMode="auto">
          <a:xfrm>
            <a:off x="762000" y="1905000"/>
            <a:ext cx="3657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Opportunity: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Benefits of the Recovery Act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1143000"/>
            <a:ext cx="3581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Bang for the buck:</a:t>
            </a:r>
          </a:p>
          <a:p>
            <a:endParaRPr lang="en-US" sz="12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green technology:  </a:t>
            </a:r>
          </a:p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1/6 of total spending</a:t>
            </a:r>
          </a:p>
          <a:p>
            <a:endParaRPr lang="en-US" sz="12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“Energy Efficiency and </a:t>
            </a:r>
          </a:p>
          <a:p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Renewable Energy:” </a:t>
            </a:r>
          </a:p>
          <a:p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$16.8 billion</a:t>
            </a:r>
          </a:p>
          <a:p>
            <a:endParaRPr lang="en-US" sz="1200" dirty="0" smtClean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competitive grants:  </a:t>
            </a:r>
          </a:p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$400 million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739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“We’ll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invest in the development and deployment of solar technology wherever it can thrive and we’ll find the best ways to integrate solar power into our electric grid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- President Obama</a:t>
            </a:r>
            <a:endParaRPr lang="en-US" sz="2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 l="11259" r="11259"/>
          <a:stretch>
            <a:fillRect/>
          </a:stretch>
        </p:blipFill>
        <p:spPr bwMode="auto">
          <a:xfrm>
            <a:off x="762000" y="1295400"/>
            <a:ext cx="36576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Opportunity: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6420" t="20408"/>
          <a:stretch>
            <a:fillRect/>
          </a:stretch>
        </p:blipFill>
        <p:spPr bwMode="auto">
          <a:xfrm>
            <a:off x="228600" y="3733800"/>
            <a:ext cx="555377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New Support and New Organizations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Opportunity: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4122" t="5220" r="3136" b="16486"/>
          <a:stretch>
            <a:fillRect/>
          </a:stretch>
        </p:blipFill>
        <p:spPr bwMode="auto">
          <a:xfrm>
            <a:off x="381000" y="1447800"/>
            <a:ext cx="3581400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val 14"/>
          <p:cNvSpPr/>
          <p:nvPr/>
        </p:nvSpPr>
        <p:spPr>
          <a:xfrm>
            <a:off x="4191000" y="4572000"/>
            <a:ext cx="1371600" cy="457200"/>
          </a:xfrm>
          <a:prstGeom prst="ellipse">
            <a:avLst/>
          </a:prstGeom>
          <a:noFill/>
          <a:ln w="381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191000" y="5029200"/>
            <a:ext cx="1371600" cy="45720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0800000" flipV="1">
            <a:off x="2667000" y="4800600"/>
            <a:ext cx="1524000" cy="685800"/>
          </a:xfrm>
          <a:prstGeom prst="line">
            <a:avLst/>
          </a:prstGeom>
          <a:ln w="38100">
            <a:solidFill>
              <a:srgbClr val="00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6" idx="2"/>
          </p:cNvCxnSpPr>
          <p:nvPr/>
        </p:nvCxnSpPr>
        <p:spPr>
          <a:xfrm rot="10800000">
            <a:off x="990600" y="5029200"/>
            <a:ext cx="3200400" cy="22860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 l="32099" r="31950" b="89796"/>
          <a:stretch>
            <a:fillRect/>
          </a:stretch>
        </p:blipFill>
        <p:spPr bwMode="auto">
          <a:xfrm>
            <a:off x="2057400" y="3276600"/>
            <a:ext cx="2133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4343400" y="12954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NREL:  </a:t>
            </a:r>
            <a:r>
              <a:rPr lang="en-US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up to </a:t>
            </a:r>
            <a:r>
              <a:rPr lang="en-US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$12 million to “support the development of early stage solar energy technologies and help them advance to full commercial </a:t>
            </a:r>
            <a:r>
              <a:rPr lang="en-US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scale”</a:t>
            </a:r>
            <a:endParaRPr lang="en-US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81800" y="2590800"/>
            <a:ext cx="205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DOE: 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$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 million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“transition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prototype… PV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technologies into pilot and full-scale manufacturing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8400" y="46482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Advanced Research Projects Agency – Energy (ARPA-E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incubator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sustainable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2183" b="5167"/>
          <a:stretch>
            <a:fillRect/>
          </a:stretch>
        </p:blipFill>
        <p:spPr bwMode="auto">
          <a:xfrm>
            <a:off x="457200" y="1676400"/>
            <a:ext cx="37201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3139" t="2721" r="7174" b="4762"/>
          <a:stretch>
            <a:fillRect/>
          </a:stretch>
        </p:blipFill>
        <p:spPr bwMode="auto">
          <a:xfrm>
            <a:off x="4876800" y="16764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Limitations of Existing Technologies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Technology: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4459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“Thermal” techniques use only solar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4459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“Quantum” techniques use only solar 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endParaRPr lang="en-US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2183" b="5167"/>
          <a:stretch>
            <a:fillRect/>
          </a:stretch>
        </p:blipFill>
        <p:spPr bwMode="auto">
          <a:xfrm>
            <a:off x="457200" y="1676400"/>
            <a:ext cx="3720124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3139" t="2721" r="7174" b="4762"/>
          <a:stretch>
            <a:fillRect/>
          </a:stretch>
        </p:blipFill>
        <p:spPr bwMode="auto">
          <a:xfrm>
            <a:off x="4876800" y="1676400"/>
            <a:ext cx="3810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85800" y="66669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Limitations of Existing Technologies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0"/>
            <a:ext cx="457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cap="small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Technology:</a:t>
            </a:r>
            <a:endParaRPr lang="en-US" sz="4400" cap="small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4459069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“Thermal” techniques use only solar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heat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459069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“Quantum” techniques use only solar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light</a:t>
            </a:r>
            <a:endParaRPr lang="en-US" b="1" i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57544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Why not use both??</a:t>
            </a:r>
            <a:endParaRPr lang="en-US" sz="36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>
          <a:xfrm rot="16200000" flipH="1">
            <a:off x="2571750" y="4857750"/>
            <a:ext cx="609600" cy="110490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 rot="5400000">
            <a:off x="6000750" y="4895850"/>
            <a:ext cx="609600" cy="1028700"/>
          </a:xfrm>
          <a:prstGeom prst="straightConnector1">
            <a:avLst/>
          </a:prstGeom>
          <a:ln w="38100">
            <a:solidFill>
              <a:srgbClr val="00CC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</TotalTime>
  <Words>573</Words>
  <Application>Microsoft Office PowerPoint</Application>
  <PresentationFormat>On-screen Show (4:3)</PresentationFormat>
  <Paragraphs>126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Kristi</dc:creator>
  <cp:lastModifiedBy>Kristi</cp:lastModifiedBy>
  <cp:revision>24</cp:revision>
  <dcterms:created xsi:type="dcterms:W3CDTF">2010-09-14T01:53:28Z</dcterms:created>
  <dcterms:modified xsi:type="dcterms:W3CDTF">2010-09-14T16:43:35Z</dcterms:modified>
</cp:coreProperties>
</file>