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7"/>
  </p:notesMasterIdLst>
  <p:sldIdLst>
    <p:sldId id="329" r:id="rId2"/>
    <p:sldId id="324" r:id="rId3"/>
    <p:sldId id="257" r:id="rId4"/>
    <p:sldId id="258" r:id="rId5"/>
    <p:sldId id="302" r:id="rId6"/>
    <p:sldId id="326" r:id="rId7"/>
    <p:sldId id="303" r:id="rId8"/>
    <p:sldId id="262" r:id="rId9"/>
    <p:sldId id="260" r:id="rId10"/>
    <p:sldId id="261" r:id="rId11"/>
    <p:sldId id="263" r:id="rId12"/>
    <p:sldId id="264" r:id="rId13"/>
    <p:sldId id="265" r:id="rId14"/>
    <p:sldId id="266" r:id="rId15"/>
    <p:sldId id="267" r:id="rId16"/>
    <p:sldId id="268" r:id="rId17"/>
    <p:sldId id="269" r:id="rId18"/>
    <p:sldId id="298" r:id="rId19"/>
    <p:sldId id="270" r:id="rId20"/>
    <p:sldId id="271" r:id="rId21"/>
    <p:sldId id="301" r:id="rId22"/>
    <p:sldId id="272" r:id="rId23"/>
    <p:sldId id="273" r:id="rId24"/>
    <p:sldId id="278" r:id="rId25"/>
    <p:sldId id="274" r:id="rId26"/>
    <p:sldId id="275" r:id="rId27"/>
    <p:sldId id="276" r:id="rId28"/>
    <p:sldId id="277"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319" r:id="rId48"/>
    <p:sldId id="297" r:id="rId49"/>
    <p:sldId id="316" r:id="rId50"/>
    <p:sldId id="304" r:id="rId51"/>
    <p:sldId id="300" r:id="rId52"/>
    <p:sldId id="305" r:id="rId53"/>
    <p:sldId id="306" r:id="rId54"/>
    <p:sldId id="307" r:id="rId55"/>
    <p:sldId id="313" r:id="rId56"/>
    <p:sldId id="308" r:id="rId57"/>
    <p:sldId id="309" r:id="rId58"/>
    <p:sldId id="314" r:id="rId59"/>
    <p:sldId id="317" r:id="rId60"/>
    <p:sldId id="318" r:id="rId61"/>
    <p:sldId id="315" r:id="rId62"/>
    <p:sldId id="311" r:id="rId63"/>
    <p:sldId id="325" r:id="rId64"/>
    <p:sldId id="312" r:id="rId65"/>
    <p:sldId id="320" r:id="rId66"/>
    <p:sldId id="330" r:id="rId67"/>
    <p:sldId id="331" r:id="rId68"/>
    <p:sldId id="332" r:id="rId69"/>
    <p:sldId id="333" r:id="rId70"/>
    <p:sldId id="334" r:id="rId71"/>
    <p:sldId id="327" r:id="rId72"/>
    <p:sldId id="328" r:id="rId73"/>
    <p:sldId id="322" r:id="rId74"/>
    <p:sldId id="323" r:id="rId75"/>
    <p:sldId id="259" r:id="rId76"/>
  </p:sldIdLst>
  <p:sldSz cx="9144000" cy="6858000" type="screen4x3"/>
  <p:notesSz cx="7077075" cy="89550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308" y="-2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126" y="-72"/>
      </p:cViewPr>
      <p:guideLst>
        <p:guide orient="horz" pos="2821"/>
        <p:guide pos="2229"/>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4775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705" y="0"/>
            <a:ext cx="3066733" cy="447754"/>
          </a:xfrm>
          <a:prstGeom prst="rect">
            <a:avLst/>
          </a:prstGeom>
        </p:spPr>
        <p:txBody>
          <a:bodyPr vert="horz" lIns="91440" tIns="45720" rIns="91440" bIns="45720" rtlCol="0"/>
          <a:lstStyle>
            <a:lvl1pPr algn="r">
              <a:defRPr sz="1200"/>
            </a:lvl1pPr>
          </a:lstStyle>
          <a:p>
            <a:fld id="{4351DE12-E8E9-444C-80D9-3BFCD31A1B85}" type="datetimeFigureOut">
              <a:rPr lang="en-US" smtClean="0"/>
              <a:pPr/>
              <a:t>4/16/2011</a:t>
            </a:fld>
            <a:endParaRPr lang="en-US"/>
          </a:p>
        </p:txBody>
      </p:sp>
      <p:sp>
        <p:nvSpPr>
          <p:cNvPr id="4" name="Slide Image Placeholder 3"/>
          <p:cNvSpPr>
            <a:spLocks noGrp="1" noRot="1" noChangeAspect="1"/>
          </p:cNvSpPr>
          <p:nvPr>
            <p:ph type="sldImg" idx="2"/>
          </p:nvPr>
        </p:nvSpPr>
        <p:spPr>
          <a:xfrm>
            <a:off x="1300163" y="671513"/>
            <a:ext cx="4476750" cy="33575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7708" y="4253667"/>
            <a:ext cx="5661660" cy="402979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505780"/>
            <a:ext cx="3066733" cy="44775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505780"/>
            <a:ext cx="3066733" cy="447754"/>
          </a:xfrm>
          <a:prstGeom prst="rect">
            <a:avLst/>
          </a:prstGeom>
        </p:spPr>
        <p:txBody>
          <a:bodyPr vert="horz" lIns="91440" tIns="45720" rIns="91440" bIns="45720" rtlCol="0" anchor="b"/>
          <a:lstStyle>
            <a:lvl1pPr algn="r">
              <a:defRPr sz="1200"/>
            </a:lvl1pPr>
          </a:lstStyle>
          <a:p>
            <a:fld id="{BE7C9064-54B8-4C20-84F1-5F24BF83B8F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flight at </a:t>
            </a:r>
            <a:r>
              <a:rPr lang="en-US" dirty="0" err="1" smtClean="0"/>
              <a:t>Kittyhawk</a:t>
            </a:r>
            <a:r>
              <a:rPr lang="en-US" baseline="0" dirty="0" smtClean="0"/>
              <a:t> NC</a:t>
            </a:r>
          </a:p>
          <a:p>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information</a:t>
            </a:r>
            <a:r>
              <a:rPr lang="en-US" baseline="0" dirty="0" smtClean="0"/>
              <a:t> – showed alphanumeric information and 3D-aircraft information. Allowed controllers to focus on separation by automating complex tasks</a:t>
            </a:r>
          </a:p>
          <a:p>
            <a:r>
              <a:rPr lang="en-US" baseline="0" dirty="0" smtClean="0"/>
              <a:t>CFCF used to prevent clusters of congestion from disrupting nationwide ATC flow.</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Nextgen</a:t>
            </a:r>
            <a:r>
              <a:rPr lang="en-US" dirty="0" smtClean="0"/>
              <a:t> - </a:t>
            </a:r>
            <a:r>
              <a:rPr lang="en-US" sz="1200" b="0" i="0" kern="1200" dirty="0" err="1" smtClean="0">
                <a:solidFill>
                  <a:schemeClr val="tx1"/>
                </a:solidFill>
                <a:latin typeface="+mn-lt"/>
                <a:ea typeface="+mn-ea"/>
                <a:cs typeface="+mn-cs"/>
              </a:rPr>
              <a:t>NextGen</a:t>
            </a:r>
            <a:r>
              <a:rPr lang="en-US" sz="1200" b="0" i="0" kern="1200" dirty="0" smtClean="0">
                <a:solidFill>
                  <a:schemeClr val="tx1"/>
                </a:solidFill>
                <a:latin typeface="+mn-lt"/>
                <a:ea typeface="+mn-ea"/>
                <a:cs typeface="+mn-cs"/>
              </a:rPr>
              <a:t> is a wide ranging transformation of the entire national air transportation system — not just certain pieces of it — to meet future demands and avoid gridlock in the sky and in the airports.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Transponder codes – 1200 for VHF</a:t>
            </a:r>
          </a:p>
          <a:p>
            <a:r>
              <a:rPr lang="en-US" dirty="0" smtClean="0"/>
              <a:t>7500</a:t>
            </a:r>
            <a:r>
              <a:rPr lang="en-US" baseline="0" dirty="0" smtClean="0"/>
              <a:t> – Unlawful Interference</a:t>
            </a:r>
          </a:p>
          <a:p>
            <a:r>
              <a:rPr lang="en-US" baseline="0" dirty="0" smtClean="0"/>
              <a:t>7600 – Lost </a:t>
            </a:r>
            <a:r>
              <a:rPr lang="en-US" baseline="0" dirty="0" err="1" smtClean="0"/>
              <a:t>Comms</a:t>
            </a:r>
            <a:endParaRPr lang="en-US" baseline="0" dirty="0" smtClean="0"/>
          </a:p>
          <a:p>
            <a:r>
              <a:rPr lang="en-US" baseline="0" dirty="0" smtClean="0"/>
              <a:t>7700 – General Emergency</a:t>
            </a:r>
          </a:p>
          <a:p>
            <a:r>
              <a:rPr lang="en-US" baseline="0" dirty="0" smtClean="0"/>
              <a:t>7777 – Military Intercept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TAS = physical</a:t>
            </a:r>
            <a:r>
              <a:rPr lang="en-US" baseline="0" dirty="0" smtClean="0"/>
              <a:t> speed of aircraft </a:t>
            </a:r>
            <a:r>
              <a:rPr lang="en-US" baseline="0" dirty="0" err="1" smtClean="0"/>
              <a:t>wrt</a:t>
            </a:r>
            <a:r>
              <a:rPr lang="en-US" baseline="0" dirty="0" smtClean="0"/>
              <a:t> surrounding air</a:t>
            </a:r>
          </a:p>
          <a:p>
            <a:r>
              <a:rPr lang="en-US" baseline="0" dirty="0" smtClean="0"/>
              <a:t>GS = speed of aircraft relative to ground</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Azimuth = projection of</a:t>
            </a:r>
            <a:r>
              <a:rPr lang="en-US" baseline="0" dirty="0" smtClean="0"/>
              <a:t> angle of object onto 2D-plane.</a:t>
            </a:r>
          </a:p>
          <a:p>
            <a:r>
              <a:rPr lang="en-US" baseline="0" dirty="0" smtClean="0"/>
              <a:t>Could you use a VOR and NDB to determine your position?</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were the airways constructed such that they joined VORs? </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where certain flights would</a:t>
            </a:r>
            <a:r>
              <a:rPr lang="en-US" baseline="0" dirty="0" smtClean="0"/>
              <a:t> fly? </a:t>
            </a:r>
            <a:r>
              <a:rPr lang="en-US" baseline="0" dirty="0" err="1" smtClean="0"/>
              <a:t>Eg</a:t>
            </a:r>
            <a:r>
              <a:rPr lang="en-US" baseline="0" dirty="0" smtClean="0"/>
              <a:t> private pilot, commercial pilot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Does anyone know the aviation alphabet?</a:t>
            </a:r>
          </a:p>
          <a:p>
            <a:r>
              <a:rPr lang="en-US" dirty="0" smtClean="0"/>
              <a:t>Do </a:t>
            </a:r>
            <a:r>
              <a:rPr lang="en-US" dirty="0" err="1" smtClean="0"/>
              <a:t>callsign</a:t>
            </a:r>
            <a:r>
              <a:rPr lang="en-US" dirty="0" smtClean="0"/>
              <a:t> guessing game,</a:t>
            </a:r>
            <a:r>
              <a:rPr lang="en-US" baseline="0" dirty="0" smtClean="0"/>
              <a:t> logo matching</a:t>
            </a:r>
            <a:endParaRPr lang="en-US" dirty="0" smtClean="0"/>
          </a:p>
          <a:p>
            <a:r>
              <a:rPr lang="en-US" dirty="0" smtClean="0"/>
              <a:t>Other famous </a:t>
            </a:r>
            <a:r>
              <a:rPr lang="en-US" dirty="0" err="1" smtClean="0"/>
              <a:t>callsigns</a:t>
            </a:r>
            <a:r>
              <a:rPr lang="en-US" dirty="0" smtClean="0"/>
              <a:t>?</a:t>
            </a:r>
            <a:r>
              <a:rPr lang="en-US" baseline="0" dirty="0" smtClean="0"/>
              <a:t> – Air Force One</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Scan in own baggage tag</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 out the PDFs</a:t>
            </a:r>
            <a:r>
              <a:rPr lang="en-US" baseline="0" dirty="0" smtClean="0"/>
              <a:t> of KSFO and KJFK. Ask if they can figure out where it </a:t>
            </a:r>
            <a:r>
              <a:rPr lang="en-US" baseline="0" smtClean="0"/>
              <a:t>is going</a:t>
            </a:r>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 out SID and ask students where they think the aircraft went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do you think the centers are smaller on the east coast?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a:t>
            </a:r>
            <a:r>
              <a:rPr lang="en-US" baseline="0" dirty="0" smtClean="0"/>
              <a:t> out LENDY5, ATL VIKNN STAR</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Aircraft</a:t>
            </a:r>
            <a:r>
              <a:rPr lang="en-US" baseline="0" dirty="0" smtClean="0"/>
              <a:t> class is dependent on gross take off weight of aircraft.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 out</a:t>
            </a:r>
            <a:r>
              <a:rPr lang="en-US" baseline="0" dirty="0" smtClean="0"/>
              <a:t> JFK airport map</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Allow more traffic in airspace</a:t>
            </a:r>
          </a:p>
          <a:p>
            <a:r>
              <a:rPr lang="en-US" dirty="0" smtClean="0"/>
              <a:t>Allow for more fuel efficient cruising</a:t>
            </a:r>
            <a:r>
              <a:rPr lang="en-US" baseline="0" dirty="0" smtClean="0"/>
              <a:t> altitudes</a:t>
            </a:r>
          </a:p>
          <a:p>
            <a:r>
              <a:rPr lang="en-US" baseline="0" dirty="0" smtClean="0"/>
              <a:t>Reduce turbulence – can fly at turbulence free altitudes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Tracks reverse</a:t>
            </a:r>
            <a:r>
              <a:rPr lang="en-US" baseline="0" dirty="0" smtClean="0"/>
              <a:t> direction twice daily – daytime – all tracks operate westbound, night, tracks flow eastbound to Europe</a:t>
            </a:r>
          </a:p>
          <a:p>
            <a:r>
              <a:rPr lang="en-US" baseline="0" dirty="0" smtClean="0"/>
              <a:t>Done to accommodate airline schedules, efficient.</a:t>
            </a:r>
          </a:p>
          <a:p>
            <a:r>
              <a:rPr lang="en-US" baseline="0" dirty="0" smtClean="0"/>
              <a:t>Entrance, exit waypoints are the same, each route uniquely </a:t>
            </a:r>
            <a:r>
              <a:rPr lang="en-US" baseline="0" dirty="0" err="1" smtClean="0"/>
              <a:t>ided</a:t>
            </a:r>
            <a:r>
              <a:rPr lang="en-US" baseline="0" dirty="0" smtClean="0"/>
              <a:t> by letter of alphabet.</a:t>
            </a:r>
          </a:p>
          <a:p>
            <a:r>
              <a:rPr lang="en-US" baseline="0" dirty="0" smtClean="0"/>
              <a:t>Westbound – start of alphabet (A,B,C,D,E) and eastbound – end of alphabet (S,T,U,V,W,X,Y)</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Delay managed by ATCSCC and TRACONs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Command center –</a:t>
            </a:r>
            <a:r>
              <a:rPr lang="en-US" baseline="0" dirty="0" smtClean="0"/>
              <a:t> became operational in 1994</a:t>
            </a:r>
          </a:p>
          <a:p>
            <a:r>
              <a:rPr lang="en-US" baseline="0" dirty="0" smtClean="0"/>
              <a:t>Interacts with ARTCCs, TRACONs, ATCTs and aviation industry partners.</a:t>
            </a:r>
          </a:p>
          <a:p>
            <a:r>
              <a:rPr lang="en-US" baseline="0" dirty="0" smtClean="0"/>
              <a:t>Significant events – adverse weather, equipment outages, runway closures, national emergencies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Aircraft have plus or minus 5 minutes to</a:t>
            </a:r>
            <a:r>
              <a:rPr lang="en-US" baseline="0" dirty="0" smtClean="0"/>
              <a:t> meet their EDCT</a:t>
            </a:r>
          </a:p>
          <a:p>
            <a:r>
              <a:rPr lang="en-US" baseline="0" dirty="0" smtClean="0"/>
              <a:t>FAA uses ETMS (Enhanced Traffic Mgmt System) to predict traffic surges, gaps, volume based on current and anticipated airborne aircraft</a:t>
            </a:r>
          </a:p>
          <a:p>
            <a:r>
              <a:rPr lang="en-US" baseline="0" dirty="0" smtClean="0"/>
              <a:t>Evaluate projected flow of traffic and apply least restrictive action to make sure demand does not exceed capacity.</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Runway Configuration</a:t>
            </a:r>
            <a:r>
              <a:rPr lang="en-US" baseline="0" dirty="0" smtClean="0"/>
              <a:t> – which runways are in use</a:t>
            </a:r>
          </a:p>
          <a:p>
            <a:r>
              <a:rPr lang="en-US" baseline="0" dirty="0" smtClean="0"/>
              <a:t>AAR affected when weather near airport gets bad – need higher separation between aircraft due to thunderstorms, high clouds, so number of aircraft getting to airport in period of time goes down</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Increases aircraft efficiency by shortening the time they are in the air if have a consistent</a:t>
            </a:r>
            <a:r>
              <a:rPr lang="en-US" baseline="0" dirty="0" smtClean="0"/>
              <a:t> flow of aircraft through the meter fix.</a:t>
            </a:r>
          </a:p>
          <a:p>
            <a:r>
              <a:rPr lang="en-US" baseline="0" dirty="0" smtClean="0"/>
              <a:t>Makes it easier for controllers to merge traffic at locations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Print</a:t>
            </a:r>
            <a:r>
              <a:rPr lang="en-US" baseline="0" dirty="0" smtClean="0"/>
              <a:t> out ATL airport chart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Metering tries</a:t>
            </a:r>
            <a:r>
              <a:rPr lang="en-US" baseline="0" dirty="0" smtClean="0"/>
              <a:t> to minimize the amount of delay that needs to be absorbed in the TRACON</a:t>
            </a:r>
          </a:p>
          <a:p>
            <a:r>
              <a:rPr lang="en-US" baseline="0" dirty="0" smtClean="0"/>
              <a:t>Makes it more efficient for aircraft to absorb delay at higher altitudes than lower altitudes. Engines more efficient at lower altitudes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Increases aircraft efficiency by shortening the time they are in the air if have a consistent</a:t>
            </a:r>
            <a:r>
              <a:rPr lang="en-US" baseline="0" dirty="0" smtClean="0"/>
              <a:t> flow of aircraft through the meter fix.</a:t>
            </a:r>
          </a:p>
          <a:p>
            <a:r>
              <a:rPr lang="en-US" baseline="0" dirty="0" smtClean="0"/>
              <a:t>Makes it easier for controllers to merge traffic at locations</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beneficial</a:t>
            </a:r>
            <a:r>
              <a:rPr lang="en-US" baseline="0" dirty="0" smtClean="0"/>
              <a:t> about the layout of these four meter fixes in ATL? – Can deal with traffic from Northwest, Southwest, Southeast and Northeast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a:t>
            </a:r>
            <a:r>
              <a:rPr lang="en-US" baseline="0" dirty="0" smtClean="0"/>
              <a:t> do you redistribute the traffic? </a:t>
            </a:r>
          </a:p>
          <a:p>
            <a:r>
              <a:rPr lang="en-US" baseline="0" dirty="0" smtClean="0"/>
              <a:t>How many aircraft need to be delayed – called holding, would increase travel time for other aircraft which have been diverted. Two aircraft would have to go into holding – circles in the sky.</a:t>
            </a:r>
          </a:p>
          <a:p>
            <a:r>
              <a:rPr lang="en-US" baseline="0" dirty="0" smtClean="0"/>
              <a:t>Very simplistic explanation of why may be delayed.</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order to understand how traffic is controlled and the concepts of ATM, a basic knowledge of ATC is</a:t>
            </a:r>
            <a:r>
              <a:rPr lang="en-US" baseline="0" dirty="0" smtClean="0"/>
              <a:t> required. Without ATC, there we be no need for ATM!</a:t>
            </a:r>
            <a:endParaRPr lang="en-US" dirty="0" smtClean="0"/>
          </a:p>
          <a:p>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73</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74</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Transponder</a:t>
            </a:r>
            <a:r>
              <a:rPr lang="en-US" baseline="0" dirty="0" smtClean="0"/>
              <a:t> Codes – 1200 VFR</a:t>
            </a:r>
          </a:p>
          <a:p>
            <a:r>
              <a:rPr lang="en-US" baseline="0" dirty="0" smtClean="0"/>
              <a:t>7500 – Unlawful Interference</a:t>
            </a:r>
          </a:p>
          <a:p>
            <a:r>
              <a:rPr lang="en-US" baseline="0" dirty="0" smtClean="0"/>
              <a:t>7600 – Lost </a:t>
            </a:r>
            <a:r>
              <a:rPr lang="en-US" baseline="0" dirty="0" err="1" smtClean="0"/>
              <a:t>Comms</a:t>
            </a:r>
            <a:endParaRPr lang="en-US" baseline="0" dirty="0" smtClean="0"/>
          </a:p>
          <a:p>
            <a:r>
              <a:rPr lang="en-US" baseline="0" dirty="0" smtClean="0"/>
              <a:t>7700 – General Emergency</a:t>
            </a:r>
          </a:p>
          <a:p>
            <a:r>
              <a:rPr lang="en-US" baseline="0" dirty="0" smtClean="0"/>
              <a:t>7777 – Military Intercept</a:t>
            </a:r>
            <a:endParaRPr lang="en-US" dirty="0"/>
          </a:p>
        </p:txBody>
      </p:sp>
      <p:sp>
        <p:nvSpPr>
          <p:cNvPr id="4" name="Slide Number Placeholder 3"/>
          <p:cNvSpPr>
            <a:spLocks noGrp="1"/>
          </p:cNvSpPr>
          <p:nvPr>
            <p:ph type="sldNum" sz="quarter" idx="10"/>
          </p:nvPr>
        </p:nvSpPr>
        <p:spPr/>
        <p:txBody>
          <a:bodyPr/>
          <a:lstStyle/>
          <a:p>
            <a:fld id="{BE7C9064-54B8-4C20-84F1-5F24BF83B8F9}" type="slidenum">
              <a:rPr lang="en-US" smtClean="0"/>
              <a:pPr/>
              <a:t>75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7C9064-54B8-4C20-84F1-5F24BF83B8F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37535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C86CBC-5AFD-4C1F-B330-445F4A4EEF37}" type="datetime1">
              <a:rPr lang="en-US" smtClean="0"/>
              <a:pPr/>
              <a:t>4/16/2011</a:t>
            </a:fld>
            <a:endParaRPr lang="en-US" dirty="0"/>
          </a:p>
        </p:txBody>
      </p:sp>
      <p:sp>
        <p:nvSpPr>
          <p:cNvPr id="5" name="Footer Placeholder 4"/>
          <p:cNvSpPr>
            <a:spLocks noGrp="1"/>
          </p:cNvSpPr>
          <p:nvPr>
            <p:ph type="ftr" sz="quarter" idx="11"/>
          </p:nvPr>
        </p:nvSpPr>
        <p:spPr/>
        <p:txBody>
          <a:bodyPr/>
          <a:lstStyle/>
          <a:p>
            <a:endParaRPr lang="en-US"/>
          </a:p>
        </p:txBody>
      </p:sp>
      <p:pic>
        <p:nvPicPr>
          <p:cNvPr id="132100" name="Picture 4"/>
          <p:cNvPicPr>
            <a:picLocks noChangeAspect="1" noChangeArrowheads="1"/>
          </p:cNvPicPr>
          <p:nvPr userDrawn="1"/>
        </p:nvPicPr>
        <p:blipFill>
          <a:blip r:embed="rId2" cstate="print"/>
          <a:srcRect/>
          <a:stretch>
            <a:fillRect/>
          </a:stretch>
        </p:blipFill>
        <p:spPr bwMode="auto">
          <a:xfrm>
            <a:off x="152400" y="76200"/>
            <a:ext cx="8839200" cy="228599"/>
          </a:xfrm>
          <a:prstGeom prst="rect">
            <a:avLst/>
          </a:prstGeom>
          <a:noFill/>
          <a:ln w="9525">
            <a:noFill/>
            <a:miter lim="800000"/>
            <a:headEnd/>
            <a:tailEnd/>
          </a:ln>
          <a:effectLst/>
        </p:spPr>
      </p:pic>
      <p:pic>
        <p:nvPicPr>
          <p:cNvPr id="132102" name="Picture 6"/>
          <p:cNvPicPr>
            <a:picLocks noChangeAspect="1" noChangeArrowheads="1"/>
          </p:cNvPicPr>
          <p:nvPr userDrawn="1"/>
        </p:nvPicPr>
        <p:blipFill>
          <a:blip r:embed="rId3" cstate="print"/>
          <a:srcRect/>
          <a:stretch>
            <a:fillRect/>
          </a:stretch>
        </p:blipFill>
        <p:spPr bwMode="auto">
          <a:xfrm>
            <a:off x="3124200" y="6128480"/>
            <a:ext cx="2990249" cy="609600"/>
          </a:xfrm>
          <a:prstGeom prst="rect">
            <a:avLst/>
          </a:prstGeom>
          <a:noFill/>
          <a:ln w="9525">
            <a:noFill/>
            <a:miter lim="800000"/>
            <a:headEnd/>
            <a:tailEnd/>
          </a:ln>
          <a:effectLst/>
        </p:spPr>
      </p:pic>
      <p:sp>
        <p:nvSpPr>
          <p:cNvPr id="10" name="Text Placeholder 9"/>
          <p:cNvSpPr>
            <a:spLocks noGrp="1"/>
          </p:cNvSpPr>
          <p:nvPr>
            <p:ph type="body" sz="quarter" idx="12" hasCustomPrompt="1"/>
          </p:nvPr>
        </p:nvSpPr>
        <p:spPr>
          <a:xfrm>
            <a:off x="7010400" y="6172200"/>
            <a:ext cx="1676400" cy="381000"/>
          </a:xfrm>
        </p:spPr>
        <p:txBody>
          <a:bodyPr>
            <a:normAutofit/>
          </a:bodyPr>
          <a:lstStyle>
            <a:lvl1pPr algn="r">
              <a:buNone/>
              <a:defRPr sz="1200"/>
            </a:lvl1pPr>
          </a:lstStyle>
          <a:p>
            <a:pPr lvl="0"/>
            <a:fld id="{D0EA2708-EA44-488A-90EA-AF67B44E34B3}" type="slidenum">
              <a:rPr lang="en-US" smtClean="0"/>
              <a:pPr lvl="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C4A1A8-B8B0-4481-BF88-C07BC144F044}" type="datetime1">
              <a:rPr lang="en-US" smtClean="0"/>
              <a:pPr/>
              <a:t>4/16/2011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BB6E1B-C41D-42C1-9F1F-333364256143}" type="datetime1">
              <a:rPr lang="en-US" smtClean="0"/>
              <a:pPr/>
              <a:t>4/16/2011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837CDA-D4BB-4CE3-8D35-1E435AA05217}" type="datetime1">
              <a:rPr lang="en-US" smtClean="0"/>
              <a:pPr/>
              <a:t>4/16/2011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61C37AE-4A64-4B4A-A372-06AA3191009B}" type="datetime1">
              <a:rPr lang="en-US" smtClean="0"/>
              <a:pPr/>
              <a:t>4/16/2011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37535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22C197-23C2-48F9-8230-C08CA7F703C2}" type="datetime1">
              <a:rPr lang="en-US" smtClean="0"/>
              <a:pPr/>
              <a:t>4/16/2011</a:t>
            </a:fld>
            <a:endParaRPr lang="en-US" dirty="0"/>
          </a:p>
        </p:txBody>
      </p:sp>
      <p:sp>
        <p:nvSpPr>
          <p:cNvPr id="5" name="Footer Placeholder 4"/>
          <p:cNvSpPr>
            <a:spLocks noGrp="1"/>
          </p:cNvSpPr>
          <p:nvPr>
            <p:ph type="ftr" sz="quarter" idx="11"/>
          </p:nvPr>
        </p:nvSpPr>
        <p:spPr/>
        <p:txBody>
          <a:bodyPr/>
          <a:lstStyle/>
          <a:p>
            <a:endParaRPr lang="en-US"/>
          </a:p>
        </p:txBody>
      </p:sp>
      <p:pic>
        <p:nvPicPr>
          <p:cNvPr id="132100" name="Picture 4"/>
          <p:cNvPicPr>
            <a:picLocks noChangeAspect="1" noChangeArrowheads="1"/>
          </p:cNvPicPr>
          <p:nvPr userDrawn="1"/>
        </p:nvPicPr>
        <p:blipFill>
          <a:blip r:embed="rId2" cstate="print"/>
          <a:srcRect/>
          <a:stretch>
            <a:fillRect/>
          </a:stretch>
        </p:blipFill>
        <p:spPr bwMode="auto">
          <a:xfrm>
            <a:off x="152400" y="76200"/>
            <a:ext cx="8839200" cy="228599"/>
          </a:xfrm>
          <a:prstGeom prst="rect">
            <a:avLst/>
          </a:prstGeom>
          <a:noFill/>
          <a:ln w="9525">
            <a:noFill/>
            <a:miter lim="800000"/>
            <a:headEnd/>
            <a:tailEnd/>
          </a:ln>
          <a:effectLst/>
        </p:spPr>
      </p:pic>
      <p:pic>
        <p:nvPicPr>
          <p:cNvPr id="132102" name="Picture 6"/>
          <p:cNvPicPr>
            <a:picLocks noChangeAspect="1" noChangeArrowheads="1"/>
          </p:cNvPicPr>
          <p:nvPr userDrawn="1"/>
        </p:nvPicPr>
        <p:blipFill>
          <a:blip r:embed="rId3" cstate="print"/>
          <a:srcRect/>
          <a:stretch>
            <a:fillRect/>
          </a:stretch>
        </p:blipFill>
        <p:spPr bwMode="auto">
          <a:xfrm>
            <a:off x="3124200" y="6128480"/>
            <a:ext cx="2990249" cy="609600"/>
          </a:xfrm>
          <a:prstGeom prst="rect">
            <a:avLst/>
          </a:prstGeom>
          <a:noFill/>
          <a:ln w="9525">
            <a:noFill/>
            <a:miter lim="800000"/>
            <a:headEnd/>
            <a:tailEnd/>
          </a:ln>
          <a:effectLst/>
        </p:spPr>
      </p:pic>
      <p:sp>
        <p:nvSpPr>
          <p:cNvPr id="10" name="Text Placeholder 9"/>
          <p:cNvSpPr>
            <a:spLocks noGrp="1"/>
          </p:cNvSpPr>
          <p:nvPr>
            <p:ph type="body" sz="quarter" idx="12" hasCustomPrompt="1"/>
          </p:nvPr>
        </p:nvSpPr>
        <p:spPr>
          <a:xfrm>
            <a:off x="7010400" y="6172200"/>
            <a:ext cx="1676400" cy="381000"/>
          </a:xfrm>
        </p:spPr>
        <p:txBody>
          <a:bodyPr>
            <a:normAutofit/>
          </a:bodyPr>
          <a:lstStyle>
            <a:lvl1pPr algn="r">
              <a:buNone/>
              <a:defRPr sz="1200"/>
            </a:lvl1pPr>
          </a:lstStyle>
          <a:p>
            <a:pPr lvl="0"/>
            <a:fld id="{D0EA2708-EA44-488A-90EA-AF67B44E34B3}" type="slidenum">
              <a:rPr lang="en-US" smtClean="0"/>
              <a:pPr lvl="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747743-8C7C-45CD-A9F2-F83F9F98CF83}" type="datetime1">
              <a:rPr lang="en-US" smtClean="0"/>
              <a:pPr/>
              <a:t>4/16/2011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D1F6B8-1A74-4BBD-9AFA-F9668B0A4DCD}" type="datetime1">
              <a:rPr lang="en-US" smtClean="0"/>
              <a:pPr/>
              <a:t>4/16/2011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3367C7-E400-4624-BC24-AFB30DD2C0B2}" type="datetime1">
              <a:rPr lang="en-US" smtClean="0"/>
              <a:pPr/>
              <a:t>4/16/2011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045370-59C6-4D7D-9A28-46226BCBE3D2}" type="datetime1">
              <a:rPr lang="en-US" smtClean="0"/>
              <a:pPr/>
              <a:t>4/16/2011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0FE053-2B52-490C-9B69-07E01D42BDC2}" type="datetime1">
              <a:rPr lang="en-US" smtClean="0"/>
              <a:pPr/>
              <a:t>4/16/2011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2E0F2C-6AF0-456A-99BF-80138C37AA2D}" type="datetime1">
              <a:rPr lang="en-US" smtClean="0"/>
              <a:pPr/>
              <a:t>4/16/2011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1346296-F039-4C9E-85C6-C79A39FCB23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DB406A-4E10-41E0-BEC4-D3B1669B72A4}" type="datetime1">
              <a:rPr lang="en-US" smtClean="0"/>
              <a:pPr/>
              <a:t>4/16/2011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file:///C:\ClassFolders\Splash2011\Flight%20Patterns.wmv" TargetMode="Externa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file:///C:\ClassFolders\Splash2011\Splash2011ATCMgmt\No2DAL132TaxiClearance.wav" TargetMode="External"/><Relationship Id="rId1" Type="http://schemas.openxmlformats.org/officeDocument/2006/relationships/audio" Target="file:///C:\ClassFolders\Splash2011\Splash2011ATCMgmt\No1DAL132PushClearance.wav" TargetMode="Externa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audio" Target="file:///C:\ClassFolders\Splash2011\Splash2011ATCMgmt\No5DAL132NorCalDep.wav" TargetMode="External"/><Relationship Id="rId7" Type="http://schemas.openxmlformats.org/officeDocument/2006/relationships/image" Target="../media/image43.png"/><Relationship Id="rId2" Type="http://schemas.openxmlformats.org/officeDocument/2006/relationships/audio" Target="file:///C:\ClassFolders\Splash2011\Splash2011ATCMgmt\No4DAL132TakeOffClearance.wav" TargetMode="External"/><Relationship Id="rId1" Type="http://schemas.openxmlformats.org/officeDocument/2006/relationships/audio" Target="file:///C:\ClassFolders\Splash2011\Splash2011ATCMgmt\No3DAL132LineUpAndWait.wav" TargetMode="External"/><Relationship Id="rId6" Type="http://schemas.openxmlformats.org/officeDocument/2006/relationships/image" Target="../media/image44.jpeg"/><Relationship Id="rId5" Type="http://schemas.openxmlformats.org/officeDocument/2006/relationships/notesSlide" Target="../notesSlides/notesSlide36.xml"/><Relationship Id="rId4" Type="http://schemas.openxmlformats.org/officeDocument/2006/relationships/slideLayout" Target="../slideLayouts/slideLayout3.xml"/><Relationship Id="rId9"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file:///C:\ClassFolders\Splash2011\Splash2011ATCMgmt\No8DAL132ContactZOA.wav" TargetMode="External"/><Relationship Id="rId1" Type="http://schemas.openxmlformats.org/officeDocument/2006/relationships/audio" Target="file:///C:\ClassFolders\Splash2011\Splash2011ATCMgmt\No6DAL132NorCAlExpectOnCourse.wav" TargetMode="External"/><Relationship Id="rId6" Type="http://schemas.openxmlformats.org/officeDocument/2006/relationships/image" Target="../media/image46.png"/><Relationship Id="rId5" Type="http://schemas.openxmlformats.org/officeDocument/2006/relationships/image" Target="../media/image47.jpe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52.jpe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8" Type="http://schemas.openxmlformats.org/officeDocument/2006/relationships/audio" Target="file:///C:\ClassFolders\Splash2011\Splash2011ATCMgmt\No17DAL132DescendSpeed.wav" TargetMode="External"/><Relationship Id="rId13" Type="http://schemas.openxmlformats.org/officeDocument/2006/relationships/notesSlide" Target="../notesSlides/notesSlide45.xml"/><Relationship Id="rId3" Type="http://schemas.openxmlformats.org/officeDocument/2006/relationships/audio" Target="file:///C:\ClassFolders\Splash2011\Splash2011ATCMgmt\No12DAL132Descend8000ROber.wav" TargetMode="External"/><Relationship Id="rId7" Type="http://schemas.openxmlformats.org/officeDocument/2006/relationships/audio" Target="file:///C:\ClassFolders\Splash2011\Splash2011ATCMgmt\No16DAL132Left310.wav" TargetMode="External"/><Relationship Id="rId12" Type="http://schemas.openxmlformats.org/officeDocument/2006/relationships/slideLayout" Target="../slideLayouts/slideLayout3.xml"/><Relationship Id="rId2" Type="http://schemas.openxmlformats.org/officeDocument/2006/relationships/audio" Target="file:///C:\ClassFolders\Splash2011\Splash2011ATCMgmt\No11DAL132CheckinRober.wav" TargetMode="External"/><Relationship Id="rId16" Type="http://schemas.openxmlformats.org/officeDocument/2006/relationships/image" Target="../media/image43.png"/><Relationship Id="rId1" Type="http://schemas.openxmlformats.org/officeDocument/2006/relationships/audio" Target="file:///C:\ClassFolders\Splash2011\Splash2011ATCMgmt\No19DAL132totower.wav" TargetMode="External"/><Relationship Id="rId6" Type="http://schemas.openxmlformats.org/officeDocument/2006/relationships/audio" Target="file:///C:\ClassFolders\Splash2011\Splash2011ATCMgmt\No15DAL132Traffic.wav" TargetMode="External"/><Relationship Id="rId11" Type="http://schemas.openxmlformats.org/officeDocument/2006/relationships/audio" Target="file:///C:\ClassFolders\Splash2011\Splash2011ATCMgmt\No10DAL132ContactApproach.wav" TargetMode="External"/><Relationship Id="rId5" Type="http://schemas.openxmlformats.org/officeDocument/2006/relationships/audio" Target="file:///C:\ClassFolders\Splash2011\Splash2011ATCMgmt\No14DAL132Left090.wav" TargetMode="External"/><Relationship Id="rId15" Type="http://schemas.openxmlformats.org/officeDocument/2006/relationships/image" Target="../media/image54.gif"/><Relationship Id="rId10" Type="http://schemas.openxmlformats.org/officeDocument/2006/relationships/audio" Target="file:///C:\ClassFolders\Splash2011\Splash2011ATCMgmt\No9DAL132CheckinN90.wav" TargetMode="External"/><Relationship Id="rId4" Type="http://schemas.openxmlformats.org/officeDocument/2006/relationships/audio" Target="file:///C:\ClassFolders\Splash2011\Splash2011ATCMgmt\No13DAL132Descend5000Rober.wav" TargetMode="External"/><Relationship Id="rId9" Type="http://schemas.openxmlformats.org/officeDocument/2006/relationships/audio" Target="file:///C:\ClassFolders\Splash2011\Splash2011ATCMgmt\No18DAL132ClearedVORDME.wav" TargetMode="External"/><Relationship Id="rId1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file:///C:\ClassFolders\Splash2011\Splash2011ATCMgmt\No21DAL132Landed.wav" TargetMode="External"/><Relationship Id="rId1" Type="http://schemas.openxmlformats.org/officeDocument/2006/relationships/audio" Target="file:///C:\ClassFolders\Splash2011\Splash2011ATCMgmt\No20DAL132TowerCheckin.wav" TargetMode="External"/><Relationship Id="rId6" Type="http://schemas.openxmlformats.org/officeDocument/2006/relationships/image" Target="../media/image55.png"/><Relationship Id="rId5" Type="http://schemas.openxmlformats.org/officeDocument/2006/relationships/image" Target="../media/image46.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audio" Target="file:///C:\ClassFolders\Splash2011\Splash2011ATCMgmt\No22DAL132TaxiIns1.wav" TargetMode="External"/><Relationship Id="rId5" Type="http://schemas.openxmlformats.org/officeDocument/2006/relationships/image" Target="../media/image46.png"/><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file:///C:\ClassFolders\Splash2011\Splash2011ATCMgmt\AFR007%20vs%20COM553%20041111.mp3" TargetMode="External"/><Relationship Id="rId1" Type="http://schemas.openxmlformats.org/officeDocument/2006/relationships/video" Target="file:///C:\ClassFolders\Splash2011\Splash2011ATCMgmt\Air%20France%20A380%20Clips%20Comair%20CRJ-700.wmv" TargetMode="Externa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67.gif"/></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7.xml"/><Relationship Id="rId1" Type="http://schemas.openxmlformats.org/officeDocument/2006/relationships/slideLayout" Target="../slideLayouts/slideLayout3.xml"/><Relationship Id="rId5" Type="http://schemas.openxmlformats.org/officeDocument/2006/relationships/image" Target="../media/image71.jpeg"/><Relationship Id="rId4" Type="http://schemas.openxmlformats.org/officeDocument/2006/relationships/image" Target="../media/image70.gif"/></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74.jpeg"/></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79.gif"/></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video" Target="file:///C:\ClassFolders\Splash2011\September%2011_%20FAA%20Closure%20of%20US%20Airspace.wmv" TargetMode="External"/><Relationship Id="rId4" Type="http://schemas.openxmlformats.org/officeDocument/2006/relationships/image" Target="../media/image80.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8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8" Type="http://schemas.openxmlformats.org/officeDocument/2006/relationships/hyperlink" Target="http://www.transtats.bts.gov/Data_Elements.aspx?Data=1" TargetMode="External"/><Relationship Id="rId13" Type="http://schemas.openxmlformats.org/officeDocument/2006/relationships/hyperlink" Target="http://www.faa.gov/about/history/photo_album/air_traffic_control/index.cfm?cid=early" TargetMode="External"/><Relationship Id="rId18" Type="http://schemas.openxmlformats.org/officeDocument/2006/relationships/hyperlink" Target="http://chasewilliston.wordpress.com/2010/03/07/75/" TargetMode="External"/><Relationship Id="rId26" Type="http://schemas.openxmlformats.org/officeDocument/2006/relationships/hyperlink" Target="http://flightaware.com/live/flight/DAL132/history/20110409/1330Z/KSFO/KJFK/route" TargetMode="External"/><Relationship Id="rId39" Type="http://schemas.openxmlformats.org/officeDocument/2006/relationships/hyperlink" Target="http://www.faa.gov/about/office_org/headquarters_offices/ato/service_units/systemops/atcscc/" TargetMode="External"/><Relationship Id="rId3" Type="http://schemas.openxmlformats.org/officeDocument/2006/relationships/hyperlink" Target="http://www.faa.gov/air_traffic/publications/atpubs/ATC/atc0201.html" TargetMode="External"/><Relationship Id="rId21" Type="http://schemas.openxmlformats.org/officeDocument/2006/relationships/hyperlink" Target="http://en.wikipedia.org/wiki/Non-directional_beacon" TargetMode="External"/><Relationship Id="rId34" Type="http://schemas.openxmlformats.org/officeDocument/2006/relationships/hyperlink" Target="http://www.avsimrus.com/file_images/19/img26857_1.jpg" TargetMode="External"/><Relationship Id="rId42" Type="http://schemas.openxmlformats.org/officeDocument/2006/relationships/hyperlink" Target="http://www.paramountbusinessjets.com/charterterms/instrument_meteorological_conditions.php" TargetMode="External"/><Relationship Id="rId7" Type="http://schemas.openxmlformats.org/officeDocument/2006/relationships/hyperlink" Target="http://www.faa.gov/air_traffic/publications/controller_staffing/media/CWP_2010.pdf" TargetMode="External"/><Relationship Id="rId12" Type="http://schemas.openxmlformats.org/officeDocument/2006/relationships/hyperlink" Target="http://www.icgov.org/site/CMSv2/image/airport/First-Air-Mail-BAT-BoeingB_80a.jpg" TargetMode="External"/><Relationship Id="rId17" Type="http://schemas.openxmlformats.org/officeDocument/2006/relationships/hyperlink" Target="http://www.faa.gov/news/fact_sheets/news_story.cfm?newsid=8145" TargetMode="External"/><Relationship Id="rId25" Type="http://schemas.openxmlformats.org/officeDocument/2006/relationships/hyperlink" Target="http://en.wikipedia.org/wiki/Callsigns#FAA_aircraft_identification_regulations" TargetMode="External"/><Relationship Id="rId33" Type="http://schemas.openxmlformats.org/officeDocument/2006/relationships/hyperlink" Target="http://www.flightaware.com/" TargetMode="External"/><Relationship Id="rId38" Type="http://schemas.openxmlformats.org/officeDocument/2006/relationships/hyperlink" Target="http://www.bts.gov/help/aviation/html/understanding.html" TargetMode="External"/><Relationship Id="rId2" Type="http://schemas.openxmlformats.org/officeDocument/2006/relationships/notesSlide" Target="../notesSlides/notesSlide73.xml"/><Relationship Id="rId16" Type="http://schemas.openxmlformats.org/officeDocument/2006/relationships/hyperlink" Target="http://www.theatlantic.com/technology/archive/2011/03/can-the-faa-get-rid-of-air-traffic-controllers/72019/" TargetMode="External"/><Relationship Id="rId20" Type="http://schemas.openxmlformats.org/officeDocument/2006/relationships/hyperlink" Target="http://www.airtrafficatlanta.com/radar.html" TargetMode="External"/><Relationship Id="rId29" Type="http://schemas.openxmlformats.org/officeDocument/2006/relationships/hyperlink" Target="http://www.stuckmic.com/atc-chatter/9994-tracon-facilities.html" TargetMode="External"/><Relationship Id="rId41" Type="http://schemas.openxmlformats.org/officeDocument/2006/relationships/hyperlink" Target="http://en.wikipedia.org/wiki/Visual_meteorological_conditions" TargetMode="External"/><Relationship Id="rId1" Type="http://schemas.openxmlformats.org/officeDocument/2006/relationships/slideLayout" Target="../slideLayouts/slideLayout3.xml"/><Relationship Id="rId6" Type="http://schemas.openxmlformats.org/officeDocument/2006/relationships/hyperlink" Target="http://www.ll.mit.edu/mission/aviation/wxatmintegration/usedecisionsupport.html" TargetMode="External"/><Relationship Id="rId11" Type="http://schemas.openxmlformats.org/officeDocument/2006/relationships/hyperlink" Target="http://www.myptsmail.com/hotdog256/blog/wp-content/uploads/2008/12/400px-wrightflyer.jpg" TargetMode="External"/><Relationship Id="rId24" Type="http://schemas.openxmlformats.org/officeDocument/2006/relationships/hyperlink" Target="http://flighttraining.aopa.org/images/learntofly/Form2.jpg" TargetMode="External"/><Relationship Id="rId32" Type="http://schemas.openxmlformats.org/officeDocument/2006/relationships/hyperlink" Target="http://kzny.ivaousa.org/v2/images/jfk22.gif" TargetMode="External"/><Relationship Id="rId37" Type="http://schemas.openxmlformats.org/officeDocument/2006/relationships/hyperlink" Target="http://www.fly.faa.gov/adv/adv_otherdis.jsp?advn=053&amp;adv_date=04112011&amp;facId=&amp;title=&amp;titleDate=" TargetMode="External"/><Relationship Id="rId40" Type="http://schemas.openxmlformats.org/officeDocument/2006/relationships/hyperlink" Target="http://en.wikipedia.org/wiki/Ground_delay_program" TargetMode="External"/><Relationship Id="rId5" Type="http://schemas.openxmlformats.org/officeDocument/2006/relationships/hyperlink" Target="http://footflyer.com/Airline/" TargetMode="External"/><Relationship Id="rId15" Type="http://schemas.openxmlformats.org/officeDocument/2006/relationships/hyperlink" Target="http://www.hf.faa.gov/webtraining/HFModel/Variance/Performance1.htm" TargetMode="External"/><Relationship Id="rId23" Type="http://schemas.openxmlformats.org/officeDocument/2006/relationships/hyperlink" Target="http://en.wikipedia.org/wiki/Airspace_class_(United_States)" TargetMode="External"/><Relationship Id="rId28" Type="http://schemas.openxmlformats.org/officeDocument/2006/relationships/hyperlink" Target="http://www.aero-farm.com/ubbthreads/showflat.php?Cat=0&amp;Number=272069&amp;Main=267168" TargetMode="External"/><Relationship Id="rId36" Type="http://schemas.openxmlformats.org/officeDocument/2006/relationships/hyperlink" Target="https://www.notams.jcs.mil/dinsQueryWeb/" TargetMode="External"/><Relationship Id="rId10" Type="http://schemas.openxmlformats.org/officeDocument/2006/relationships/hyperlink" Target="http://www.airport-int.com/suppliers/systems-interface-limited.html" TargetMode="External"/><Relationship Id="rId19" Type="http://schemas.openxmlformats.org/officeDocument/2006/relationships/hyperlink" Target="http://en.wikipedia.org/wiki/Radar" TargetMode="External"/><Relationship Id="rId31" Type="http://schemas.openxmlformats.org/officeDocument/2006/relationships/hyperlink" Target="http://en.wikipedia.org/wiki/List_of_Area_Control_Centers#United_States" TargetMode="External"/><Relationship Id="rId44" Type="http://schemas.openxmlformats.org/officeDocument/2006/relationships/hyperlink" Target="http://www.flightglobal.com/blogs/left-field/2008/08/" TargetMode="External"/><Relationship Id="rId4" Type="http://schemas.openxmlformats.org/officeDocument/2006/relationships/hyperlink" Target="http://en.wikipedia.org/wiki/Air_traffic_control" TargetMode="External"/><Relationship Id="rId9" Type="http://schemas.openxmlformats.org/officeDocument/2006/relationships/hyperlink" Target="http://blog.aflcio.org/wp-content/uploads/2008/05/tracon_controller.jpg" TargetMode="External"/><Relationship Id="rId14" Type="http://schemas.openxmlformats.org/officeDocument/2006/relationships/hyperlink" Target="http://bluescreencomp.com/atc/smartsimulator.html" TargetMode="External"/><Relationship Id="rId22" Type="http://schemas.openxmlformats.org/officeDocument/2006/relationships/hyperlink" Target="http://www.americanflyers.net/aviationlibrary/instrument_flying_handbook/chapter_8.htm" TargetMode="External"/><Relationship Id="rId27" Type="http://schemas.openxmlformats.org/officeDocument/2006/relationships/hyperlink" Target="http://en.wikipedia.org/wiki/Air_traffic_control#Ground_control" TargetMode="External"/><Relationship Id="rId30" Type="http://schemas.openxmlformats.org/officeDocument/2006/relationships/hyperlink" Target="http://virtualskies.arc.nasa.gov/atm/5.html" TargetMode="External"/><Relationship Id="rId35" Type="http://schemas.openxmlformats.org/officeDocument/2006/relationships/hyperlink" Target="http://zak.vatusa.net/tutor/pacots_tutorial.htm" TargetMode="External"/><Relationship Id="rId43" Type="http://schemas.openxmlformats.org/officeDocument/2006/relationships/hyperlink" Target="http://www.fly.faa.gov/oi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ideo" Target="file:///C:\ClassFolders\Splash2011\Splash2011ATCMgmt\WorldAirTraffic0-24h.wmv"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rontbkground.jpg"/>
          <p:cNvPicPr>
            <a:picLocks noChangeAspect="1"/>
          </p:cNvPicPr>
          <p:nvPr/>
        </p:nvPicPr>
        <p:blipFill>
          <a:blip r:embed="rId4" cstate="print"/>
          <a:stretch>
            <a:fillRect/>
          </a:stretch>
        </p:blipFill>
        <p:spPr>
          <a:xfrm>
            <a:off x="571500" y="482600"/>
            <a:ext cx="8089353" cy="6146800"/>
          </a:xfrm>
          <a:prstGeom prst="rect">
            <a:avLst/>
          </a:prstGeom>
        </p:spPr>
      </p:pic>
      <p:sp>
        <p:nvSpPr>
          <p:cNvPr id="2" name="Title 1"/>
          <p:cNvSpPr>
            <a:spLocks noGrp="1"/>
          </p:cNvSpPr>
          <p:nvPr>
            <p:ph type="ctrTitle"/>
          </p:nvPr>
        </p:nvSpPr>
        <p:spPr>
          <a:xfrm>
            <a:off x="685800" y="0"/>
            <a:ext cx="7772400" cy="1470025"/>
          </a:xfrm>
        </p:spPr>
        <p:txBody>
          <a:bodyPr/>
          <a:lstStyle/>
          <a:p>
            <a:r>
              <a:rPr lang="en-US" b="1" dirty="0" smtClean="0"/>
              <a:t>Air Traffic Management 101</a:t>
            </a:r>
            <a:endParaRPr lang="en-US" b="1" dirty="0"/>
          </a:p>
        </p:txBody>
      </p:sp>
      <p:sp>
        <p:nvSpPr>
          <p:cNvPr id="3" name="Subtitle 2"/>
          <p:cNvSpPr>
            <a:spLocks noGrp="1"/>
          </p:cNvSpPr>
          <p:nvPr>
            <p:ph type="subTitle" idx="1"/>
          </p:nvPr>
        </p:nvSpPr>
        <p:spPr>
          <a:xfrm>
            <a:off x="-304800" y="6019800"/>
            <a:ext cx="9906000" cy="609600"/>
          </a:xfrm>
        </p:spPr>
        <p:txBody>
          <a:bodyPr>
            <a:normAutofit/>
          </a:bodyPr>
          <a:lstStyle/>
          <a:p>
            <a:r>
              <a:rPr lang="en-US" b="1" dirty="0" smtClean="0">
                <a:solidFill>
                  <a:srgbClr val="FF0000"/>
                </a:solidFill>
              </a:rPr>
              <a:t>Splash 2011 - Presented by  </a:t>
            </a:r>
            <a:r>
              <a:rPr lang="en-US" b="1" dirty="0" err="1" smtClean="0">
                <a:solidFill>
                  <a:srgbClr val="FF0000"/>
                </a:solidFill>
              </a:rPr>
              <a:t>Gaurav</a:t>
            </a:r>
            <a:r>
              <a:rPr lang="en-US" b="1" dirty="0" smtClean="0">
                <a:solidFill>
                  <a:srgbClr val="FF0000"/>
                </a:solidFill>
              </a:rPr>
              <a:t> Nagle</a:t>
            </a:r>
          </a:p>
          <a:p>
            <a:endParaRPr lang="en-US" b="1" dirty="0" smtClean="0">
              <a:solidFill>
                <a:srgbClr val="FF0000"/>
              </a:solidFill>
            </a:endParaRPr>
          </a:p>
          <a:p>
            <a:endParaRPr lang="en-US" b="1" dirty="0">
              <a:solidFill>
                <a:srgbClr val="FF0000"/>
              </a:solidFill>
            </a:endParaRPr>
          </a:p>
        </p:txBody>
      </p:sp>
      <p:pic>
        <p:nvPicPr>
          <p:cNvPr id="4" name="Picture 4"/>
          <p:cNvPicPr>
            <a:picLocks noChangeAspect="1" noChangeArrowheads="1"/>
          </p:cNvPicPr>
          <p:nvPr/>
        </p:nvPicPr>
        <p:blipFill>
          <a:blip r:embed="rId5" cstate="print"/>
          <a:srcRect/>
          <a:stretch>
            <a:fillRect/>
          </a:stretch>
        </p:blipFill>
        <p:spPr bwMode="auto">
          <a:xfrm>
            <a:off x="152400" y="241090"/>
            <a:ext cx="8839200" cy="228599"/>
          </a:xfrm>
          <a:prstGeom prst="rect">
            <a:avLst/>
          </a:prstGeom>
          <a:noFill/>
          <a:ln w="9525">
            <a:noFill/>
            <a:miter lim="800000"/>
            <a:headEnd/>
            <a:tailEnd/>
          </a:ln>
          <a:effectLst/>
        </p:spPr>
      </p:pic>
      <p:pic>
        <p:nvPicPr>
          <p:cNvPr id="7" name="Picture 4"/>
          <p:cNvPicPr>
            <a:picLocks noChangeAspect="1" noChangeArrowheads="1"/>
          </p:cNvPicPr>
          <p:nvPr/>
        </p:nvPicPr>
        <p:blipFill>
          <a:blip r:embed="rId5" cstate="print"/>
          <a:srcRect/>
          <a:stretch>
            <a:fillRect/>
          </a:stretch>
        </p:blipFill>
        <p:spPr bwMode="auto">
          <a:xfrm rot="16200000">
            <a:off x="-2438401" y="3276601"/>
            <a:ext cx="5562601" cy="228599"/>
          </a:xfrm>
          <a:prstGeom prst="rect">
            <a:avLst/>
          </a:prstGeom>
          <a:noFill/>
          <a:ln w="9525">
            <a:noFill/>
            <a:miter lim="800000"/>
            <a:headEnd/>
            <a:tailEnd/>
          </a:ln>
          <a:effectLst/>
        </p:spPr>
      </p:pic>
      <p:pic>
        <p:nvPicPr>
          <p:cNvPr id="8" name="Picture 4"/>
          <p:cNvPicPr>
            <a:picLocks noChangeAspect="1" noChangeArrowheads="1"/>
          </p:cNvPicPr>
          <p:nvPr/>
        </p:nvPicPr>
        <p:blipFill>
          <a:blip r:embed="rId5" cstate="print"/>
          <a:srcRect/>
          <a:stretch>
            <a:fillRect/>
          </a:stretch>
        </p:blipFill>
        <p:spPr bwMode="auto">
          <a:xfrm rot="16200000">
            <a:off x="6057901" y="3162301"/>
            <a:ext cx="5638799" cy="228599"/>
          </a:xfrm>
          <a:prstGeom prst="rect">
            <a:avLst/>
          </a:prstGeom>
          <a:noFill/>
          <a:ln w="9525">
            <a:noFill/>
            <a:miter lim="800000"/>
            <a:headEnd/>
            <a:tailEnd/>
          </a:ln>
          <a:effectLst/>
        </p:spPr>
      </p:pic>
      <p:pic>
        <p:nvPicPr>
          <p:cNvPr id="12" name="Flight Patterns.wmv">
            <a:hlinkClick r:id="" action="ppaction://media"/>
          </p:cNvPr>
          <p:cNvPicPr>
            <a:picLocks noRot="1" noChangeAspect="1"/>
          </p:cNvPicPr>
          <p:nvPr>
            <a:videoFile r:link="rId1"/>
          </p:nvPr>
        </p:nvPicPr>
        <p:blipFill>
          <a:blip r:embed="rId6" cstate="print"/>
          <a:stretch>
            <a:fillRect/>
          </a:stretch>
        </p:blipFill>
        <p:spPr>
          <a:xfrm>
            <a:off x="1295400" y="1143000"/>
            <a:ext cx="6477000" cy="48577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1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ATC Quick Facts cont.</a:t>
            </a:r>
            <a:endParaRPr lang="en-US" dirty="0"/>
          </a:p>
        </p:txBody>
      </p:sp>
      <p:sp>
        <p:nvSpPr>
          <p:cNvPr id="3" name="Content Placeholder 2"/>
          <p:cNvSpPr>
            <a:spLocks noGrp="1"/>
          </p:cNvSpPr>
          <p:nvPr>
            <p:ph idx="1"/>
          </p:nvPr>
        </p:nvSpPr>
        <p:spPr>
          <a:xfrm>
            <a:off x="457200" y="1600200"/>
            <a:ext cx="4343400" cy="4724400"/>
          </a:xfrm>
        </p:spPr>
        <p:txBody>
          <a:bodyPr>
            <a:normAutofit fontScale="70000" lnSpcReduction="20000"/>
          </a:bodyPr>
          <a:lstStyle/>
          <a:p>
            <a:r>
              <a:rPr lang="en-US" dirty="0" smtClean="0"/>
              <a:t>19,000 airports</a:t>
            </a:r>
          </a:p>
          <a:p>
            <a:r>
              <a:rPr lang="en-US" dirty="0" smtClean="0"/>
              <a:t>600 air traffic control facilities</a:t>
            </a:r>
          </a:p>
          <a:p>
            <a:r>
              <a:rPr lang="en-US" dirty="0" smtClean="0"/>
              <a:t>41,000 National Airspace System (NAS) operational facilities</a:t>
            </a:r>
          </a:p>
          <a:p>
            <a:r>
              <a:rPr lang="en-US" dirty="0" smtClean="0"/>
              <a:t>71,000 pieces of equipment (radar, communication systems etc)</a:t>
            </a:r>
          </a:p>
          <a:p>
            <a:r>
              <a:rPr lang="en-US" dirty="0" smtClean="0"/>
              <a:t>On average, 50000 flights use the NAS everyday</a:t>
            </a:r>
          </a:p>
          <a:p>
            <a:r>
              <a:rPr lang="en-US" dirty="0" smtClean="0"/>
              <a:t>In 2010 – BTS - 629,457,532 domestic passengers and 153,178,694 international passengers</a:t>
            </a:r>
            <a:endParaRPr lang="en-US" dirty="0"/>
          </a:p>
        </p:txBody>
      </p:sp>
      <p:pic>
        <p:nvPicPr>
          <p:cNvPr id="27650" name="Picture 2" descr="http://www.airport-int.com/upload/image_files/suppliers/images/companies/333/navigational-aids-4b.jpg"/>
          <p:cNvPicPr>
            <a:picLocks noChangeAspect="1" noChangeArrowheads="1"/>
          </p:cNvPicPr>
          <p:nvPr/>
        </p:nvPicPr>
        <p:blipFill>
          <a:blip r:embed="rId3" cstate="print"/>
          <a:srcRect/>
          <a:stretch>
            <a:fillRect/>
          </a:stretch>
        </p:blipFill>
        <p:spPr bwMode="auto">
          <a:xfrm>
            <a:off x="5029200" y="2286000"/>
            <a:ext cx="3886200" cy="25908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History of ATC</a:t>
            </a:r>
            <a:endParaRPr lang="en-US" dirty="0"/>
          </a:p>
        </p:txBody>
      </p:sp>
      <p:sp>
        <p:nvSpPr>
          <p:cNvPr id="3" name="Content Placeholder 2"/>
          <p:cNvSpPr>
            <a:spLocks noGrp="1"/>
          </p:cNvSpPr>
          <p:nvPr>
            <p:ph idx="1"/>
          </p:nvPr>
        </p:nvSpPr>
        <p:spPr>
          <a:xfrm>
            <a:off x="4038600" y="1219200"/>
            <a:ext cx="4648200" cy="4525963"/>
          </a:xfrm>
        </p:spPr>
        <p:txBody>
          <a:bodyPr>
            <a:normAutofit fontScale="62500" lnSpcReduction="20000"/>
          </a:bodyPr>
          <a:lstStyle/>
          <a:p>
            <a:r>
              <a:rPr lang="en-US" dirty="0" smtClean="0"/>
              <a:t>First flight  – By Orville and Wilbur Wright on 17</a:t>
            </a:r>
            <a:r>
              <a:rPr lang="en-US" baseline="30000" dirty="0" smtClean="0"/>
              <a:t>th</a:t>
            </a:r>
            <a:r>
              <a:rPr lang="en-US" dirty="0" smtClean="0"/>
              <a:t> December, 1903</a:t>
            </a:r>
            <a:endParaRPr lang="en-US" dirty="0"/>
          </a:p>
          <a:p>
            <a:r>
              <a:rPr lang="en-US" dirty="0" smtClean="0"/>
              <a:t>1919 – International Commission for Air Traffic Navigation (ICAN) tasked to develop General Rules for Air Traffic. Why?</a:t>
            </a:r>
          </a:p>
          <a:p>
            <a:r>
              <a:rPr lang="en-US" dirty="0" smtClean="0"/>
              <a:t>US did not sign, but in 1926, developed own rules.</a:t>
            </a:r>
          </a:p>
          <a:p>
            <a:r>
              <a:rPr lang="en-US" dirty="0" smtClean="0"/>
              <a:t>First rules very basic, </a:t>
            </a:r>
            <a:r>
              <a:rPr lang="en-US" dirty="0" err="1" smtClean="0"/>
              <a:t>e.g</a:t>
            </a:r>
            <a:r>
              <a:rPr lang="en-US" dirty="0" smtClean="0"/>
              <a:t>, don’t take off </a:t>
            </a:r>
            <a:r>
              <a:rPr lang="en-US" dirty="0" err="1" smtClean="0"/>
              <a:t>untill</a:t>
            </a:r>
            <a:r>
              <a:rPr lang="en-US" dirty="0" smtClean="0"/>
              <a:t> the landing aircraft is out of the way.</a:t>
            </a:r>
          </a:p>
          <a:p>
            <a:r>
              <a:rPr lang="en-US" dirty="0" smtClean="0"/>
              <a:t>As traffic increased, airport operators realized these rules weren’t enough – this started the first ATC instructions based on visual signals.</a:t>
            </a:r>
            <a:endParaRPr lang="en-US" dirty="0"/>
          </a:p>
        </p:txBody>
      </p:sp>
      <p:grpSp>
        <p:nvGrpSpPr>
          <p:cNvPr id="10" name="Group 9"/>
          <p:cNvGrpSpPr/>
          <p:nvPr/>
        </p:nvGrpSpPr>
        <p:grpSpPr>
          <a:xfrm>
            <a:off x="533400" y="3200400"/>
            <a:ext cx="3143250" cy="2900065"/>
            <a:chOff x="533400" y="3810000"/>
            <a:chExt cx="3143250" cy="2900065"/>
          </a:xfrm>
        </p:grpSpPr>
        <p:pic>
          <p:nvPicPr>
            <p:cNvPr id="23554" name="Picture 2" descr="File:Archumb.jpg"/>
            <p:cNvPicPr>
              <a:picLocks noChangeAspect="1" noChangeArrowheads="1"/>
            </p:cNvPicPr>
            <p:nvPr/>
          </p:nvPicPr>
          <p:blipFill>
            <a:blip r:embed="rId3" cstate="print"/>
            <a:srcRect/>
            <a:stretch>
              <a:fillRect/>
            </a:stretch>
          </p:blipFill>
          <p:spPr bwMode="auto">
            <a:xfrm>
              <a:off x="533400" y="3810000"/>
              <a:ext cx="3143250" cy="2362200"/>
            </a:xfrm>
            <a:prstGeom prst="rect">
              <a:avLst/>
            </a:prstGeom>
            <a:noFill/>
          </p:spPr>
        </p:pic>
        <p:sp>
          <p:nvSpPr>
            <p:cNvPr id="7" name="TextBox 6"/>
            <p:cNvSpPr txBox="1"/>
            <p:nvPr/>
          </p:nvSpPr>
          <p:spPr>
            <a:xfrm>
              <a:off x="685800" y="6248400"/>
              <a:ext cx="2819400" cy="461665"/>
            </a:xfrm>
            <a:prstGeom prst="rect">
              <a:avLst/>
            </a:prstGeom>
            <a:noFill/>
          </p:spPr>
          <p:txBody>
            <a:bodyPr wrap="square" rtlCol="0">
              <a:spAutoFit/>
            </a:bodyPr>
            <a:lstStyle/>
            <a:p>
              <a:pPr algn="ctr"/>
              <a:r>
                <a:rPr lang="en-US" sz="1200" dirty="0" smtClean="0"/>
                <a:t>Archie League – one of the first Air Traffic Controllers</a:t>
              </a:r>
              <a:endParaRPr lang="en-US" sz="1200" dirty="0"/>
            </a:p>
          </p:txBody>
        </p:sp>
      </p:grpSp>
      <p:grpSp>
        <p:nvGrpSpPr>
          <p:cNvPr id="9" name="Group 8"/>
          <p:cNvGrpSpPr/>
          <p:nvPr/>
        </p:nvGrpSpPr>
        <p:grpSpPr>
          <a:xfrm>
            <a:off x="457200" y="914400"/>
            <a:ext cx="3188285" cy="2141311"/>
            <a:chOff x="457200" y="1524000"/>
            <a:chExt cx="3188285" cy="2141311"/>
          </a:xfrm>
        </p:grpSpPr>
        <p:pic>
          <p:nvPicPr>
            <p:cNvPr id="23556" name="Picture 4" descr="http://www.myptsmail.com/hotdog256/blog/wp-content/uploads/2008/12/400px-wrightflyer.jpg"/>
            <p:cNvPicPr>
              <a:picLocks noChangeAspect="1" noChangeArrowheads="1"/>
            </p:cNvPicPr>
            <p:nvPr/>
          </p:nvPicPr>
          <p:blipFill>
            <a:blip r:embed="rId4" cstate="print"/>
            <a:srcRect/>
            <a:stretch>
              <a:fillRect/>
            </a:stretch>
          </p:blipFill>
          <p:spPr bwMode="auto">
            <a:xfrm>
              <a:off x="457200" y="1524000"/>
              <a:ext cx="3188285" cy="1905000"/>
            </a:xfrm>
            <a:prstGeom prst="rect">
              <a:avLst/>
            </a:prstGeom>
            <a:noFill/>
          </p:spPr>
        </p:pic>
        <p:sp>
          <p:nvSpPr>
            <p:cNvPr id="8" name="TextBox 7"/>
            <p:cNvSpPr txBox="1"/>
            <p:nvPr/>
          </p:nvSpPr>
          <p:spPr>
            <a:xfrm>
              <a:off x="838200" y="3388312"/>
              <a:ext cx="2286000" cy="276999"/>
            </a:xfrm>
            <a:prstGeom prst="rect">
              <a:avLst/>
            </a:prstGeom>
            <a:noFill/>
          </p:spPr>
          <p:txBody>
            <a:bodyPr wrap="square" rtlCol="0">
              <a:spAutoFit/>
            </a:bodyPr>
            <a:lstStyle/>
            <a:p>
              <a:pPr algn="ctr"/>
              <a:r>
                <a:rPr lang="en-US" sz="1200" dirty="0" smtClean="0"/>
                <a:t>First Flight in 1903</a:t>
              </a:r>
              <a:endParaRPr lang="en-US" sz="1200"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ATC cont.</a:t>
            </a:r>
            <a:endParaRPr lang="en-US" dirty="0"/>
          </a:p>
        </p:txBody>
      </p:sp>
      <p:sp>
        <p:nvSpPr>
          <p:cNvPr id="3" name="Content Placeholder 2"/>
          <p:cNvSpPr>
            <a:spLocks noGrp="1"/>
          </p:cNvSpPr>
          <p:nvPr>
            <p:ph idx="1"/>
          </p:nvPr>
        </p:nvSpPr>
        <p:spPr>
          <a:xfrm>
            <a:off x="457200" y="1600200"/>
            <a:ext cx="4038600" cy="4525963"/>
          </a:xfrm>
        </p:spPr>
        <p:txBody>
          <a:bodyPr>
            <a:normAutofit fontScale="62500" lnSpcReduction="20000"/>
          </a:bodyPr>
          <a:lstStyle/>
          <a:p>
            <a:r>
              <a:rPr lang="en-US" dirty="0" smtClean="0"/>
              <a:t>As more aircraft fitted with radios – control towers began to replace flagmen.</a:t>
            </a:r>
          </a:p>
          <a:p>
            <a:r>
              <a:rPr lang="en-US" dirty="0" smtClean="0"/>
              <a:t>1930 – first radio-equipped control tower at Cleveland Municipal Airport</a:t>
            </a:r>
          </a:p>
          <a:p>
            <a:r>
              <a:rPr lang="en-US" dirty="0" smtClean="0"/>
              <a:t>1935 – 20 radio control towers operating.</a:t>
            </a:r>
          </a:p>
          <a:p>
            <a:r>
              <a:rPr lang="en-US" dirty="0" smtClean="0"/>
              <a:t>1935 – Airlines, airports saw need to control traffic not only in vicinity of airports, but farther away. </a:t>
            </a:r>
          </a:p>
          <a:p>
            <a:pPr>
              <a:buNone/>
            </a:pPr>
            <a:r>
              <a:rPr lang="en-US" dirty="0"/>
              <a:t>	</a:t>
            </a:r>
            <a:r>
              <a:rPr lang="en-US" dirty="0" smtClean="0"/>
              <a:t>December 1935 – first Airway Traffic Control Center opened in Newark, NJ, followed by Chicago, Cleveland in 1936.</a:t>
            </a:r>
          </a:p>
        </p:txBody>
      </p:sp>
      <p:grpSp>
        <p:nvGrpSpPr>
          <p:cNvPr id="7" name="Group 6"/>
          <p:cNvGrpSpPr/>
          <p:nvPr/>
        </p:nvGrpSpPr>
        <p:grpSpPr>
          <a:xfrm>
            <a:off x="4572000" y="1981200"/>
            <a:ext cx="4286250" cy="3812977"/>
            <a:chOff x="4572000" y="1981200"/>
            <a:chExt cx="4286250" cy="3812977"/>
          </a:xfrm>
        </p:grpSpPr>
        <p:pic>
          <p:nvPicPr>
            <p:cNvPr id="31748" name="Picture 4" descr="Airway control"/>
            <p:cNvPicPr>
              <a:picLocks noChangeAspect="1" noChangeArrowheads="1"/>
            </p:cNvPicPr>
            <p:nvPr/>
          </p:nvPicPr>
          <p:blipFill>
            <a:blip r:embed="rId3" cstate="print"/>
            <a:srcRect/>
            <a:stretch>
              <a:fillRect/>
            </a:stretch>
          </p:blipFill>
          <p:spPr bwMode="auto">
            <a:xfrm>
              <a:off x="4572000" y="1981200"/>
              <a:ext cx="4286250" cy="3448051"/>
            </a:xfrm>
            <a:prstGeom prst="rect">
              <a:avLst/>
            </a:prstGeom>
            <a:noFill/>
          </p:spPr>
        </p:pic>
        <p:sp>
          <p:nvSpPr>
            <p:cNvPr id="6" name="TextBox 5"/>
            <p:cNvSpPr txBox="1"/>
            <p:nvPr/>
          </p:nvSpPr>
          <p:spPr>
            <a:xfrm>
              <a:off x="4572000" y="5486400"/>
              <a:ext cx="4267200" cy="307777"/>
            </a:xfrm>
            <a:prstGeom prst="rect">
              <a:avLst/>
            </a:prstGeom>
            <a:noFill/>
          </p:spPr>
          <p:txBody>
            <a:bodyPr wrap="square" rtlCol="0">
              <a:spAutoFit/>
            </a:bodyPr>
            <a:lstStyle/>
            <a:p>
              <a:pPr algn="ctr"/>
              <a:r>
                <a:rPr lang="en-US" sz="1400" dirty="0" smtClean="0"/>
                <a:t>Newark Airway Traffic Control Center</a:t>
              </a:r>
              <a:endParaRPr lang="en-US" sz="1400" dirty="0"/>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ATC cont.</a:t>
            </a:r>
            <a:endParaRPr lang="en-US" dirty="0"/>
          </a:p>
        </p:txBody>
      </p:sp>
      <p:sp>
        <p:nvSpPr>
          <p:cNvPr id="3" name="Content Placeholder 2"/>
          <p:cNvSpPr>
            <a:spLocks noGrp="1"/>
          </p:cNvSpPr>
          <p:nvPr>
            <p:ph idx="1"/>
          </p:nvPr>
        </p:nvSpPr>
        <p:spPr>
          <a:xfrm>
            <a:off x="457200" y="1600200"/>
            <a:ext cx="4419600" cy="4525963"/>
          </a:xfrm>
        </p:spPr>
        <p:txBody>
          <a:bodyPr>
            <a:normAutofit fontScale="62500" lnSpcReduction="20000"/>
          </a:bodyPr>
          <a:lstStyle/>
          <a:p>
            <a:r>
              <a:rPr lang="en-US" dirty="0" smtClean="0"/>
              <a:t>Early controllers used blackboard and ‘shrimp boats’ to keep track of aircraft. No direct link to aircraft.</a:t>
            </a:r>
          </a:p>
          <a:p>
            <a:r>
              <a:rPr lang="en-US" dirty="0" smtClean="0"/>
              <a:t>July 1936 – En route ATC (airspace between airports) became Federal responsibility.</a:t>
            </a:r>
          </a:p>
          <a:p>
            <a:r>
              <a:rPr lang="en-US" dirty="0" smtClean="0"/>
              <a:t>1941 – Congress provided funds to Civil Aeronautics Administration to build, operate ATC towers.</a:t>
            </a:r>
          </a:p>
          <a:p>
            <a:r>
              <a:rPr lang="en-US" dirty="0" smtClean="0"/>
              <a:t>By 1944 – 115 towers.</a:t>
            </a:r>
          </a:p>
          <a:p>
            <a:r>
              <a:rPr lang="en-US" dirty="0" smtClean="0"/>
              <a:t>1952 – radar used routinely for approach, departure control.</a:t>
            </a:r>
          </a:p>
          <a:p>
            <a:r>
              <a:rPr lang="en-US" dirty="0" smtClean="0"/>
              <a:t>1956 – Large order placed for long-range radars for en-route ATC.</a:t>
            </a:r>
            <a:endParaRPr lang="en-US" dirty="0"/>
          </a:p>
        </p:txBody>
      </p:sp>
      <p:pic>
        <p:nvPicPr>
          <p:cNvPr id="33794" name="Picture 2" descr="Plotting aircraft movement"/>
          <p:cNvPicPr>
            <a:picLocks noChangeAspect="1" noChangeArrowheads="1"/>
          </p:cNvPicPr>
          <p:nvPr/>
        </p:nvPicPr>
        <p:blipFill>
          <a:blip r:embed="rId3" cstate="print"/>
          <a:srcRect/>
          <a:stretch>
            <a:fillRect/>
          </a:stretch>
        </p:blipFill>
        <p:spPr bwMode="auto">
          <a:xfrm>
            <a:off x="4876800" y="1981200"/>
            <a:ext cx="3810000" cy="3267075"/>
          </a:xfrm>
          <a:prstGeom prst="rect">
            <a:avLst/>
          </a:prstGeom>
          <a:noFill/>
        </p:spPr>
      </p:pic>
      <p:sp>
        <p:nvSpPr>
          <p:cNvPr id="5" name="Oval 4"/>
          <p:cNvSpPr/>
          <p:nvPr/>
        </p:nvSpPr>
        <p:spPr>
          <a:xfrm>
            <a:off x="7239000" y="4800600"/>
            <a:ext cx="2286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5" idx="4"/>
          </p:cNvCxnSpPr>
          <p:nvPr/>
        </p:nvCxnSpPr>
        <p:spPr>
          <a:xfrm rot="5400000" flipH="1" flipV="1">
            <a:off x="6724650" y="5162550"/>
            <a:ext cx="838200" cy="4191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248400" y="5791200"/>
            <a:ext cx="1524000" cy="369332"/>
          </a:xfrm>
          <a:prstGeom prst="rect">
            <a:avLst/>
          </a:prstGeom>
          <a:noFill/>
        </p:spPr>
        <p:txBody>
          <a:bodyPr wrap="square" rtlCol="0">
            <a:spAutoFit/>
          </a:bodyPr>
          <a:lstStyle/>
          <a:p>
            <a:pPr algn="ctr"/>
            <a:r>
              <a:rPr lang="en-US" dirty="0" smtClean="0"/>
              <a:t>‘Shrimp Boat’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ATC cont.</a:t>
            </a:r>
            <a:endParaRPr lang="en-US" dirty="0"/>
          </a:p>
        </p:txBody>
      </p:sp>
      <p:sp>
        <p:nvSpPr>
          <p:cNvPr id="3" name="Content Placeholder 2"/>
          <p:cNvSpPr>
            <a:spLocks noGrp="1"/>
          </p:cNvSpPr>
          <p:nvPr>
            <p:ph idx="1"/>
          </p:nvPr>
        </p:nvSpPr>
        <p:spPr>
          <a:xfrm>
            <a:off x="4114800" y="1409700"/>
            <a:ext cx="4572000" cy="4525963"/>
          </a:xfrm>
        </p:spPr>
        <p:txBody>
          <a:bodyPr>
            <a:normAutofit fontScale="70000" lnSpcReduction="20000"/>
          </a:bodyPr>
          <a:lstStyle/>
          <a:p>
            <a:r>
              <a:rPr lang="en-US" dirty="0" smtClean="0"/>
              <a:t>1960 – introduction by FAA of transponder </a:t>
            </a:r>
          </a:p>
          <a:p>
            <a:pPr lvl="1"/>
            <a:r>
              <a:rPr lang="en-US" dirty="0" smtClean="0"/>
              <a:t>Flights in certain ‘positive’ control areas needed to carry a radar beacon. </a:t>
            </a:r>
          </a:p>
          <a:p>
            <a:pPr lvl="1"/>
            <a:r>
              <a:rPr lang="en-US" dirty="0" smtClean="0"/>
              <a:t>Helped to identify aircraft and improve radar performance.</a:t>
            </a:r>
          </a:p>
          <a:p>
            <a:r>
              <a:rPr lang="en-US" dirty="0" smtClean="0"/>
              <a:t>Pilots in this airspace had to fly on instruments regardless of weather. Enabled controllers to reduce separation distance between aircraft. Why was this useful?</a:t>
            </a:r>
          </a:p>
          <a:p>
            <a:r>
              <a:rPr lang="en-US" dirty="0" smtClean="0"/>
              <a:t>September 1964 – two layers of airways established – 1,000 ft to 18,000 ft and 18,000 ft to 45,000 ft MSL.</a:t>
            </a:r>
          </a:p>
        </p:txBody>
      </p:sp>
      <p:pic>
        <p:nvPicPr>
          <p:cNvPr id="35844" name="Picture 4" descr="Radar"/>
          <p:cNvPicPr>
            <a:picLocks noChangeAspect="1" noChangeArrowheads="1"/>
          </p:cNvPicPr>
          <p:nvPr/>
        </p:nvPicPr>
        <p:blipFill>
          <a:blip r:embed="rId3" cstate="print"/>
          <a:srcRect/>
          <a:stretch>
            <a:fillRect/>
          </a:stretch>
        </p:blipFill>
        <p:spPr bwMode="auto">
          <a:xfrm>
            <a:off x="304800" y="1257300"/>
            <a:ext cx="2000250" cy="2971801"/>
          </a:xfrm>
          <a:prstGeom prst="rect">
            <a:avLst/>
          </a:prstGeom>
          <a:noFill/>
        </p:spPr>
      </p:pic>
      <p:pic>
        <p:nvPicPr>
          <p:cNvPr id="35846" name="Picture 6" descr="Radar scope"/>
          <p:cNvPicPr>
            <a:picLocks noChangeAspect="1" noChangeArrowheads="1"/>
          </p:cNvPicPr>
          <p:nvPr/>
        </p:nvPicPr>
        <p:blipFill>
          <a:blip r:embed="rId4" cstate="print"/>
          <a:srcRect/>
          <a:stretch>
            <a:fillRect/>
          </a:stretch>
        </p:blipFill>
        <p:spPr bwMode="auto">
          <a:xfrm>
            <a:off x="1828800" y="4457700"/>
            <a:ext cx="2095500" cy="1638300"/>
          </a:xfrm>
          <a:prstGeom prst="rect">
            <a:avLst/>
          </a:prstGeom>
          <a:noFill/>
        </p:spPr>
      </p:pic>
      <p:sp>
        <p:nvSpPr>
          <p:cNvPr id="7" name="TextBox 6"/>
          <p:cNvSpPr txBox="1"/>
          <p:nvPr/>
        </p:nvSpPr>
        <p:spPr>
          <a:xfrm>
            <a:off x="2514600" y="2628900"/>
            <a:ext cx="1371600" cy="307777"/>
          </a:xfrm>
          <a:prstGeom prst="rect">
            <a:avLst/>
          </a:prstGeom>
          <a:noFill/>
        </p:spPr>
        <p:txBody>
          <a:bodyPr wrap="square" rtlCol="0">
            <a:spAutoFit/>
          </a:bodyPr>
          <a:lstStyle/>
          <a:p>
            <a:r>
              <a:rPr lang="en-US" sz="1400" dirty="0" smtClean="0"/>
              <a:t>ASR-1 radar</a:t>
            </a:r>
            <a:endParaRPr lang="en-US" sz="1400" dirty="0"/>
          </a:p>
        </p:txBody>
      </p:sp>
      <p:sp>
        <p:nvSpPr>
          <p:cNvPr id="8" name="TextBox 7"/>
          <p:cNvSpPr txBox="1"/>
          <p:nvPr/>
        </p:nvSpPr>
        <p:spPr>
          <a:xfrm>
            <a:off x="457200" y="4686300"/>
            <a:ext cx="1143000" cy="1169551"/>
          </a:xfrm>
          <a:prstGeom prst="rect">
            <a:avLst/>
          </a:prstGeom>
          <a:noFill/>
        </p:spPr>
        <p:txBody>
          <a:bodyPr wrap="square" rtlCol="0">
            <a:spAutoFit/>
          </a:bodyPr>
          <a:lstStyle/>
          <a:p>
            <a:r>
              <a:rPr lang="en-US" sz="1400" dirty="0" smtClean="0"/>
              <a:t>ATC display to show transponder equipped aircraft</a:t>
            </a:r>
            <a:endParaRPr lang="en-US"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ATC cont.</a:t>
            </a:r>
            <a:endParaRPr lang="en-US" dirty="0"/>
          </a:p>
        </p:txBody>
      </p:sp>
      <p:sp>
        <p:nvSpPr>
          <p:cNvPr id="3" name="Content Placeholder 2"/>
          <p:cNvSpPr>
            <a:spLocks noGrp="1"/>
          </p:cNvSpPr>
          <p:nvPr>
            <p:ph idx="1"/>
          </p:nvPr>
        </p:nvSpPr>
        <p:spPr>
          <a:xfrm>
            <a:off x="457200" y="1219200"/>
            <a:ext cx="4648200" cy="4525963"/>
          </a:xfrm>
        </p:spPr>
        <p:txBody>
          <a:bodyPr>
            <a:normAutofit fontScale="70000" lnSpcReduction="20000"/>
          </a:bodyPr>
          <a:lstStyle/>
          <a:p>
            <a:r>
              <a:rPr lang="en-US" dirty="0" smtClean="0"/>
              <a:t>1965 – 1975 – FAA began introducing computerized systems. What do you think some of the advantages were of this system?</a:t>
            </a:r>
          </a:p>
          <a:p>
            <a:r>
              <a:rPr lang="en-US" dirty="0" smtClean="0"/>
              <a:t>1970 – FAA established Central Flow Control Facility in April 1970.</a:t>
            </a:r>
          </a:p>
          <a:p>
            <a:r>
              <a:rPr lang="en-US" dirty="0" smtClean="0"/>
              <a:t>1982 – FAA unveiled National Airspace System (NAS) plan – called for:</a:t>
            </a:r>
          </a:p>
          <a:p>
            <a:pPr lvl="1"/>
            <a:r>
              <a:rPr lang="en-US" dirty="0" smtClean="0"/>
              <a:t>Modernized flight service stations</a:t>
            </a:r>
          </a:p>
          <a:p>
            <a:pPr lvl="1"/>
            <a:r>
              <a:rPr lang="en-US" dirty="0" smtClean="0"/>
              <a:t>More advanced ATC systems</a:t>
            </a:r>
          </a:p>
          <a:p>
            <a:pPr lvl="1"/>
            <a:r>
              <a:rPr lang="en-US" dirty="0" smtClean="0"/>
              <a:t>Improvements in ground-to-air surveillance	</a:t>
            </a:r>
          </a:p>
          <a:p>
            <a:pPr lvl="1">
              <a:buNone/>
            </a:pPr>
            <a:r>
              <a:rPr lang="en-US" dirty="0" smtClean="0"/>
              <a:t>Resulted in better capabilities</a:t>
            </a:r>
          </a:p>
        </p:txBody>
      </p:sp>
      <p:pic>
        <p:nvPicPr>
          <p:cNvPr id="37890" name="Picture 2" descr="en route radar scope"/>
          <p:cNvPicPr>
            <a:picLocks noChangeAspect="1" noChangeArrowheads="1"/>
          </p:cNvPicPr>
          <p:nvPr/>
        </p:nvPicPr>
        <p:blipFill>
          <a:blip r:embed="rId3" cstate="print"/>
          <a:srcRect/>
          <a:stretch>
            <a:fillRect/>
          </a:stretch>
        </p:blipFill>
        <p:spPr bwMode="auto">
          <a:xfrm>
            <a:off x="5715000" y="1219200"/>
            <a:ext cx="2381250" cy="2352675"/>
          </a:xfrm>
          <a:prstGeom prst="rect">
            <a:avLst/>
          </a:prstGeom>
          <a:noFill/>
        </p:spPr>
      </p:pic>
      <p:grpSp>
        <p:nvGrpSpPr>
          <p:cNvPr id="7" name="Group 6"/>
          <p:cNvGrpSpPr/>
          <p:nvPr/>
        </p:nvGrpSpPr>
        <p:grpSpPr>
          <a:xfrm>
            <a:off x="5410200" y="3810000"/>
            <a:ext cx="2952750" cy="2209800"/>
            <a:chOff x="5410200" y="4191000"/>
            <a:chExt cx="2952750" cy="2209800"/>
          </a:xfrm>
        </p:grpSpPr>
        <p:pic>
          <p:nvPicPr>
            <p:cNvPr id="37892" name="Picture 4" descr="ARTS III equipment"/>
            <p:cNvPicPr>
              <a:picLocks noChangeAspect="1" noChangeArrowheads="1"/>
            </p:cNvPicPr>
            <p:nvPr/>
          </p:nvPicPr>
          <p:blipFill>
            <a:blip r:embed="rId4" cstate="print"/>
            <a:srcRect/>
            <a:stretch>
              <a:fillRect/>
            </a:stretch>
          </p:blipFill>
          <p:spPr bwMode="auto">
            <a:xfrm>
              <a:off x="5410200" y="4191000"/>
              <a:ext cx="2952750" cy="1905000"/>
            </a:xfrm>
            <a:prstGeom prst="rect">
              <a:avLst/>
            </a:prstGeom>
            <a:noFill/>
          </p:spPr>
        </p:pic>
        <p:sp>
          <p:nvSpPr>
            <p:cNvPr id="6" name="TextBox 5"/>
            <p:cNvSpPr txBox="1"/>
            <p:nvPr/>
          </p:nvSpPr>
          <p:spPr>
            <a:xfrm>
              <a:off x="5715000" y="6123801"/>
              <a:ext cx="2438400" cy="276999"/>
            </a:xfrm>
            <a:prstGeom prst="rect">
              <a:avLst/>
            </a:prstGeom>
            <a:noFill/>
          </p:spPr>
          <p:txBody>
            <a:bodyPr wrap="square" rtlCol="0">
              <a:spAutoFit/>
            </a:bodyPr>
            <a:lstStyle/>
            <a:p>
              <a:pPr algn="ctr"/>
              <a:r>
                <a:rPr lang="en-US" sz="1200" dirty="0" smtClean="0"/>
                <a:t>ARTS III radar display</a:t>
              </a:r>
              <a:endParaRPr lang="en-US" sz="1200" dirty="0"/>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ATC cont.</a:t>
            </a:r>
            <a:endParaRPr lang="en-US" dirty="0"/>
          </a:p>
        </p:txBody>
      </p:sp>
      <p:sp>
        <p:nvSpPr>
          <p:cNvPr id="3" name="Content Placeholder 2"/>
          <p:cNvSpPr>
            <a:spLocks noGrp="1"/>
          </p:cNvSpPr>
          <p:nvPr>
            <p:ph idx="1"/>
          </p:nvPr>
        </p:nvSpPr>
        <p:spPr>
          <a:xfrm>
            <a:off x="3733800" y="1295400"/>
            <a:ext cx="4800600" cy="4525963"/>
          </a:xfrm>
        </p:spPr>
        <p:txBody>
          <a:bodyPr>
            <a:normAutofit fontScale="55000" lnSpcReduction="20000"/>
          </a:bodyPr>
          <a:lstStyle/>
          <a:p>
            <a:r>
              <a:rPr lang="en-US" dirty="0" smtClean="0"/>
              <a:t>July 1988 – FAA selected IBM to develop multi-billion dollar Advanced Automation System (AAS) for nation’s </a:t>
            </a:r>
            <a:r>
              <a:rPr lang="en-US" dirty="0" err="1" smtClean="0"/>
              <a:t>enroute</a:t>
            </a:r>
            <a:r>
              <a:rPr lang="en-US" dirty="0" smtClean="0"/>
              <a:t> ATC centers. Included sector suites.</a:t>
            </a:r>
          </a:p>
          <a:p>
            <a:r>
              <a:rPr lang="en-US" dirty="0" smtClean="0"/>
              <a:t>December 1993 – FAA determined AAS was behind schedule, many cost over-runs. </a:t>
            </a:r>
            <a:endParaRPr lang="en-US" dirty="0"/>
          </a:p>
          <a:p>
            <a:r>
              <a:rPr lang="en-US" dirty="0" smtClean="0"/>
              <a:t>1994 – FAA simplified needs and picked new contractors.</a:t>
            </a:r>
          </a:p>
          <a:p>
            <a:r>
              <a:rPr lang="en-US" dirty="0" smtClean="0"/>
              <a:t>1994 – Air Traffic Control System Command Center opened to replace Central Flow Control Facility.</a:t>
            </a:r>
          </a:p>
          <a:p>
            <a:r>
              <a:rPr lang="en-US" dirty="0" smtClean="0"/>
              <a:t>1999 – Controllers started using Standard Terminal Automation Replacement System (STARS) – new displays, capabilities for approach control facilities.</a:t>
            </a:r>
          </a:p>
          <a:p>
            <a:r>
              <a:rPr lang="en-US" dirty="0" smtClean="0"/>
              <a:t>2000 – Display System Replacement (DSR) introduced to provide more efficient workstations for en route controllers.</a:t>
            </a:r>
          </a:p>
        </p:txBody>
      </p:sp>
      <p:grpSp>
        <p:nvGrpSpPr>
          <p:cNvPr id="7" name="Group 6"/>
          <p:cNvGrpSpPr/>
          <p:nvPr/>
        </p:nvGrpSpPr>
        <p:grpSpPr>
          <a:xfrm>
            <a:off x="762000" y="1295400"/>
            <a:ext cx="2362200" cy="2350532"/>
            <a:chOff x="762000" y="1676400"/>
            <a:chExt cx="2362200" cy="2350532"/>
          </a:xfrm>
        </p:grpSpPr>
        <p:pic>
          <p:nvPicPr>
            <p:cNvPr id="39938" name="Picture 2" descr="http://www.hf.faa.gov/webtraining/HFModel/HFimages/HF19_DSR_COOL.jpg"/>
            <p:cNvPicPr>
              <a:picLocks noChangeAspect="1" noChangeArrowheads="1"/>
            </p:cNvPicPr>
            <p:nvPr/>
          </p:nvPicPr>
          <p:blipFill>
            <a:blip r:embed="rId3" cstate="print"/>
            <a:srcRect/>
            <a:stretch>
              <a:fillRect/>
            </a:stretch>
          </p:blipFill>
          <p:spPr bwMode="auto">
            <a:xfrm>
              <a:off x="762000" y="1676400"/>
              <a:ext cx="2362200" cy="1971676"/>
            </a:xfrm>
            <a:prstGeom prst="rect">
              <a:avLst/>
            </a:prstGeom>
            <a:noFill/>
          </p:spPr>
        </p:pic>
        <p:sp>
          <p:nvSpPr>
            <p:cNvPr id="6" name="TextBox 5"/>
            <p:cNvSpPr txBox="1"/>
            <p:nvPr/>
          </p:nvSpPr>
          <p:spPr>
            <a:xfrm>
              <a:off x="1143000" y="3657600"/>
              <a:ext cx="1752600" cy="369332"/>
            </a:xfrm>
            <a:prstGeom prst="rect">
              <a:avLst/>
            </a:prstGeom>
            <a:noFill/>
          </p:spPr>
          <p:txBody>
            <a:bodyPr wrap="square" rtlCol="0">
              <a:spAutoFit/>
            </a:bodyPr>
            <a:lstStyle/>
            <a:p>
              <a:pPr algn="ctr"/>
              <a:r>
                <a:rPr lang="en-US" dirty="0" smtClean="0"/>
                <a:t>DSR</a:t>
              </a:r>
              <a:endParaRPr lang="en-US" dirty="0"/>
            </a:p>
          </p:txBody>
        </p:sp>
      </p:grpSp>
      <p:grpSp>
        <p:nvGrpSpPr>
          <p:cNvPr id="9" name="Group 8"/>
          <p:cNvGrpSpPr/>
          <p:nvPr/>
        </p:nvGrpSpPr>
        <p:grpSpPr>
          <a:xfrm>
            <a:off x="609600" y="3810000"/>
            <a:ext cx="2857500" cy="2121932"/>
            <a:chOff x="609600" y="4114800"/>
            <a:chExt cx="2857500" cy="2121932"/>
          </a:xfrm>
        </p:grpSpPr>
        <p:pic>
          <p:nvPicPr>
            <p:cNvPr id="39940" name="Picture 4" descr="SMART Simulator"/>
            <p:cNvPicPr>
              <a:picLocks noChangeAspect="1" noChangeArrowheads="1"/>
            </p:cNvPicPr>
            <p:nvPr/>
          </p:nvPicPr>
          <p:blipFill>
            <a:blip r:embed="rId4" cstate="print"/>
            <a:srcRect/>
            <a:stretch>
              <a:fillRect/>
            </a:stretch>
          </p:blipFill>
          <p:spPr bwMode="auto">
            <a:xfrm>
              <a:off x="609600" y="4114800"/>
              <a:ext cx="2857500" cy="1781176"/>
            </a:xfrm>
            <a:prstGeom prst="rect">
              <a:avLst/>
            </a:prstGeom>
            <a:noFill/>
          </p:spPr>
        </p:pic>
        <p:sp>
          <p:nvSpPr>
            <p:cNvPr id="8" name="TextBox 7"/>
            <p:cNvSpPr txBox="1"/>
            <p:nvPr/>
          </p:nvSpPr>
          <p:spPr>
            <a:xfrm>
              <a:off x="914400" y="5867400"/>
              <a:ext cx="1981200" cy="369332"/>
            </a:xfrm>
            <a:prstGeom prst="rect">
              <a:avLst/>
            </a:prstGeom>
            <a:noFill/>
          </p:spPr>
          <p:txBody>
            <a:bodyPr wrap="square" rtlCol="0">
              <a:spAutoFit/>
            </a:bodyPr>
            <a:lstStyle/>
            <a:p>
              <a:pPr algn="ctr"/>
              <a:r>
                <a:rPr lang="en-US" dirty="0" smtClean="0"/>
                <a:t>STARS</a:t>
              </a:r>
              <a:endParaRPr lang="en-US" dirty="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Future of ATC</a:t>
            </a:r>
            <a:endParaRPr lang="en-US" dirty="0"/>
          </a:p>
        </p:txBody>
      </p:sp>
      <p:sp>
        <p:nvSpPr>
          <p:cNvPr id="3" name="Content Placeholder 2"/>
          <p:cNvSpPr>
            <a:spLocks noGrp="1"/>
          </p:cNvSpPr>
          <p:nvPr>
            <p:ph idx="1"/>
          </p:nvPr>
        </p:nvSpPr>
        <p:spPr>
          <a:xfrm>
            <a:off x="457200" y="1600200"/>
            <a:ext cx="3886200" cy="4525963"/>
          </a:xfrm>
        </p:spPr>
        <p:txBody>
          <a:bodyPr>
            <a:normAutofit fontScale="77500" lnSpcReduction="20000"/>
          </a:bodyPr>
          <a:lstStyle/>
          <a:p>
            <a:r>
              <a:rPr lang="en-US" dirty="0" smtClean="0"/>
              <a:t>What is one of the driving factors for modernizing the ATC system?</a:t>
            </a:r>
          </a:p>
          <a:p>
            <a:r>
              <a:rPr lang="en-US" dirty="0" smtClean="0"/>
              <a:t>New system in development – ERAM (</a:t>
            </a:r>
            <a:r>
              <a:rPr lang="en-US" dirty="0" err="1" smtClean="0"/>
              <a:t>Enroute</a:t>
            </a:r>
            <a:r>
              <a:rPr lang="en-US" dirty="0" smtClean="0"/>
              <a:t> Air Modernization)</a:t>
            </a:r>
          </a:p>
          <a:p>
            <a:r>
              <a:rPr lang="en-US" dirty="0" err="1" smtClean="0"/>
              <a:t>NextGen</a:t>
            </a:r>
            <a:endParaRPr lang="en-US" dirty="0" smtClean="0"/>
          </a:p>
          <a:p>
            <a:r>
              <a:rPr lang="en-US" dirty="0" smtClean="0"/>
              <a:t>Satellite surveillance instead of radar.</a:t>
            </a:r>
          </a:p>
          <a:p>
            <a:r>
              <a:rPr lang="en-US" dirty="0" smtClean="0"/>
              <a:t>GPS navigation.</a:t>
            </a:r>
          </a:p>
          <a:p>
            <a:r>
              <a:rPr lang="en-US" dirty="0" smtClean="0"/>
              <a:t>Concept of Free Flight.</a:t>
            </a:r>
            <a:endParaRPr lang="en-US" dirty="0"/>
          </a:p>
        </p:txBody>
      </p:sp>
      <p:pic>
        <p:nvPicPr>
          <p:cNvPr id="41986" name="Picture 2" descr="http://assets.theatlantic.com/static/mt/assets/national/future_of_air_traffic_control.jpg"/>
          <p:cNvPicPr>
            <a:picLocks noChangeAspect="1" noChangeArrowheads="1"/>
          </p:cNvPicPr>
          <p:nvPr/>
        </p:nvPicPr>
        <p:blipFill>
          <a:blip r:embed="rId3" cstate="print"/>
          <a:srcRect/>
          <a:stretch>
            <a:fillRect/>
          </a:stretch>
        </p:blipFill>
        <p:spPr bwMode="auto">
          <a:xfrm>
            <a:off x="4495800" y="2209800"/>
            <a:ext cx="4410075" cy="30861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lightplan.jpg"/>
          <p:cNvPicPr>
            <a:picLocks noChangeAspect="1"/>
          </p:cNvPicPr>
          <p:nvPr/>
        </p:nvPicPr>
        <p:blipFill>
          <a:blip r:embed="rId3" cstate="print"/>
          <a:stretch>
            <a:fillRect/>
          </a:stretch>
        </p:blipFill>
        <p:spPr>
          <a:xfrm>
            <a:off x="215202" y="914400"/>
            <a:ext cx="8713596" cy="5029200"/>
          </a:xfrm>
          <a:prstGeom prst="rect">
            <a:avLst/>
          </a:prstGeom>
        </p:spPr>
      </p:pic>
      <p:sp>
        <p:nvSpPr>
          <p:cNvPr id="2" name="Title 1"/>
          <p:cNvSpPr>
            <a:spLocks noGrp="1"/>
          </p:cNvSpPr>
          <p:nvPr>
            <p:ph type="title"/>
          </p:nvPr>
        </p:nvSpPr>
        <p:spPr>
          <a:xfrm>
            <a:off x="1143000" y="2667000"/>
            <a:ext cx="7010400" cy="1143000"/>
          </a:xfrm>
        </p:spPr>
        <p:txBody>
          <a:bodyPr>
            <a:normAutofit fontScale="90000"/>
          </a:bodyPr>
          <a:lstStyle/>
          <a:p>
            <a:r>
              <a:rPr lang="en-US" b="1" dirty="0" smtClean="0"/>
              <a:t>How does an aircraft navigate from A to B? How does ATC manage flights?</a:t>
            </a:r>
            <a:endParaRPr lang="en-US"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Radar – the backbone of today’s ATC System</a:t>
            </a:r>
            <a:endParaRPr lang="en-US" dirty="0"/>
          </a:p>
        </p:txBody>
      </p:sp>
      <p:sp>
        <p:nvSpPr>
          <p:cNvPr id="3" name="Content Placeholder 2"/>
          <p:cNvSpPr>
            <a:spLocks noGrp="1"/>
          </p:cNvSpPr>
          <p:nvPr>
            <p:ph idx="1"/>
          </p:nvPr>
        </p:nvSpPr>
        <p:spPr>
          <a:xfrm>
            <a:off x="457200" y="1752600"/>
            <a:ext cx="4495800" cy="4495800"/>
          </a:xfrm>
        </p:spPr>
        <p:txBody>
          <a:bodyPr>
            <a:normAutofit fontScale="62500" lnSpcReduction="20000"/>
          </a:bodyPr>
          <a:lstStyle/>
          <a:p>
            <a:r>
              <a:rPr lang="en-US" dirty="0" smtClean="0"/>
              <a:t>Radar = radio detection and ranging.</a:t>
            </a:r>
          </a:p>
          <a:p>
            <a:r>
              <a:rPr lang="en-US" dirty="0" smtClean="0"/>
              <a:t>How does radar work?</a:t>
            </a:r>
          </a:p>
          <a:p>
            <a:pPr lvl="1"/>
            <a:r>
              <a:rPr lang="en-US" dirty="0" smtClean="0"/>
              <a:t>Basic terms – a radar beam is sent out from a source.</a:t>
            </a:r>
          </a:p>
          <a:p>
            <a:pPr lvl="1"/>
            <a:r>
              <a:rPr lang="en-US" dirty="0" smtClean="0"/>
              <a:t>The beam bounces off the object.</a:t>
            </a:r>
          </a:p>
          <a:p>
            <a:pPr lvl="1"/>
            <a:r>
              <a:rPr lang="en-US" dirty="0" smtClean="0"/>
              <a:t>Knowing that radar beams travel at the speed of light, using the simple equation </a:t>
            </a:r>
          </a:p>
          <a:p>
            <a:pPr lvl="1">
              <a:buNone/>
            </a:pPr>
            <a:r>
              <a:rPr lang="en-US" dirty="0" smtClean="0"/>
              <a:t>	d = </a:t>
            </a:r>
            <a:r>
              <a:rPr lang="en-US" dirty="0" err="1" smtClean="0"/>
              <a:t>vt</a:t>
            </a:r>
            <a:r>
              <a:rPr lang="en-US" dirty="0" smtClean="0"/>
              <a:t> (d = distance, v = velocity – speed of light and t = t), once can determine the distance an object is from the source.</a:t>
            </a:r>
          </a:p>
          <a:p>
            <a:r>
              <a:rPr lang="en-US" dirty="0" smtClean="0"/>
              <a:t>Two types of radar:</a:t>
            </a:r>
          </a:p>
          <a:p>
            <a:pPr lvl="1"/>
            <a:r>
              <a:rPr lang="en-US" dirty="0" smtClean="0"/>
              <a:t>Primary Radar</a:t>
            </a:r>
          </a:p>
          <a:p>
            <a:pPr lvl="1"/>
            <a:r>
              <a:rPr lang="en-US" dirty="0" smtClean="0"/>
              <a:t>Secondary Radar</a:t>
            </a:r>
          </a:p>
        </p:txBody>
      </p:sp>
      <p:pic>
        <p:nvPicPr>
          <p:cNvPr id="44034" name="Picture 2" descr="http://chasewilliston.files.wordpress.com/2010/03/radar-diagram.jpg"/>
          <p:cNvPicPr>
            <a:picLocks noChangeAspect="1" noChangeArrowheads="1"/>
          </p:cNvPicPr>
          <p:nvPr/>
        </p:nvPicPr>
        <p:blipFill>
          <a:blip r:embed="rId3" cstate="print"/>
          <a:srcRect/>
          <a:stretch>
            <a:fillRect/>
          </a:stretch>
        </p:blipFill>
        <p:spPr bwMode="auto">
          <a:xfrm>
            <a:off x="5105400" y="2209800"/>
            <a:ext cx="3752850" cy="29432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presenter</a:t>
            </a:r>
            <a:endParaRPr lang="en-US" dirty="0"/>
          </a:p>
        </p:txBody>
      </p:sp>
      <p:sp>
        <p:nvSpPr>
          <p:cNvPr id="3" name="Content Placeholder 2"/>
          <p:cNvSpPr>
            <a:spLocks noGrp="1"/>
          </p:cNvSpPr>
          <p:nvPr>
            <p:ph idx="1"/>
          </p:nvPr>
        </p:nvSpPr>
        <p:spPr/>
        <p:txBody>
          <a:bodyPr>
            <a:normAutofit fontScale="92500"/>
          </a:bodyPr>
          <a:lstStyle/>
          <a:p>
            <a:r>
              <a:rPr lang="en-US" dirty="0" smtClean="0"/>
              <a:t>Name: </a:t>
            </a:r>
            <a:r>
              <a:rPr lang="en-US" dirty="0" err="1" smtClean="0"/>
              <a:t>Gaurav</a:t>
            </a:r>
            <a:r>
              <a:rPr lang="en-US" dirty="0" smtClean="0"/>
              <a:t> Nagle</a:t>
            </a:r>
          </a:p>
          <a:p>
            <a:r>
              <a:rPr lang="en-US" dirty="0" smtClean="0"/>
              <a:t>Profession: Research Engineer at </a:t>
            </a:r>
            <a:r>
              <a:rPr lang="en-US" dirty="0" err="1" smtClean="0"/>
              <a:t>Sensis</a:t>
            </a:r>
            <a:r>
              <a:rPr lang="en-US" dirty="0" smtClean="0"/>
              <a:t> Corporation</a:t>
            </a:r>
          </a:p>
          <a:p>
            <a:r>
              <a:rPr lang="en-US" dirty="0" smtClean="0"/>
              <a:t>Education:</a:t>
            </a:r>
          </a:p>
          <a:p>
            <a:pPr lvl="1"/>
            <a:r>
              <a:rPr lang="en-US" dirty="0" smtClean="0"/>
              <a:t>B.S in Aerospace Engineering – Georgia Tech, 2007</a:t>
            </a:r>
          </a:p>
          <a:p>
            <a:pPr lvl="1"/>
            <a:r>
              <a:rPr lang="en-US" dirty="0" smtClean="0"/>
              <a:t>M.S in Aerospace Engineering – Georgia Tech, 2009</a:t>
            </a:r>
          </a:p>
          <a:p>
            <a:r>
              <a:rPr lang="en-US" dirty="0" smtClean="0"/>
              <a:t>Fun fact – likes to watch airplanes land and take off at SFO and listen to aircraft traffic control at the same time!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main types of aviation radar</a:t>
            </a:r>
            <a:endParaRPr lang="en-US" dirty="0"/>
          </a:p>
        </p:txBody>
      </p:sp>
      <p:sp>
        <p:nvSpPr>
          <p:cNvPr id="3" name="Content Placeholder 2"/>
          <p:cNvSpPr>
            <a:spLocks noGrp="1"/>
          </p:cNvSpPr>
          <p:nvPr>
            <p:ph idx="1"/>
          </p:nvPr>
        </p:nvSpPr>
        <p:spPr>
          <a:xfrm>
            <a:off x="457200" y="1295400"/>
            <a:ext cx="4876800" cy="4525963"/>
          </a:xfrm>
        </p:spPr>
        <p:txBody>
          <a:bodyPr>
            <a:normAutofit fontScale="55000" lnSpcReduction="20000"/>
          </a:bodyPr>
          <a:lstStyle/>
          <a:p>
            <a:r>
              <a:rPr lang="en-US" dirty="0" smtClean="0"/>
              <a:t>Primary Radar</a:t>
            </a:r>
          </a:p>
          <a:p>
            <a:pPr lvl="1"/>
            <a:r>
              <a:rPr lang="en-US" dirty="0" smtClean="0"/>
              <a:t>Detects and reports position of anything that reflects its transmitted signals</a:t>
            </a:r>
          </a:p>
          <a:p>
            <a:pPr lvl="1"/>
            <a:r>
              <a:rPr lang="en-US" dirty="0" smtClean="0"/>
              <a:t>Advantages for ATC – targets do not have to co-operate with it</a:t>
            </a:r>
          </a:p>
          <a:p>
            <a:pPr lvl="1"/>
            <a:r>
              <a:rPr lang="en-US" dirty="0" smtClean="0"/>
              <a:t>Disadvantages for ATC – get a lot of clutter and only indicates target position but does not identify them.</a:t>
            </a:r>
          </a:p>
          <a:p>
            <a:r>
              <a:rPr lang="en-US" dirty="0" smtClean="0"/>
              <a:t>Secondary Radar</a:t>
            </a:r>
          </a:p>
          <a:p>
            <a:pPr lvl="1"/>
            <a:r>
              <a:rPr lang="en-US" dirty="0" smtClean="0"/>
              <a:t>Also detects aircraft, but provides more information.</a:t>
            </a:r>
          </a:p>
          <a:p>
            <a:pPr lvl="1"/>
            <a:r>
              <a:rPr lang="en-US" dirty="0" smtClean="0"/>
              <a:t>Relies on the transponder – radio receiver (1030 MHz) and transmitter (1090 MHz)</a:t>
            </a:r>
          </a:p>
          <a:p>
            <a:pPr lvl="1"/>
            <a:r>
              <a:rPr lang="en-US" dirty="0" smtClean="0"/>
              <a:t>When interrogated, transponder replies with a coded message with requested information.</a:t>
            </a:r>
          </a:p>
          <a:p>
            <a:pPr lvl="1"/>
            <a:r>
              <a:rPr lang="en-US" dirty="0" smtClean="0"/>
              <a:t>Each flight is assigned a transponder code. </a:t>
            </a:r>
          </a:p>
          <a:p>
            <a:pPr lvl="1"/>
            <a:r>
              <a:rPr lang="en-US" dirty="0" smtClean="0"/>
              <a:t>Transponder data includes altitude and aircraft identifying information.</a:t>
            </a:r>
            <a:endParaRPr lang="en-US" dirty="0"/>
          </a:p>
        </p:txBody>
      </p:sp>
      <p:pic>
        <p:nvPicPr>
          <p:cNvPr id="46082" name="Picture 2" descr="Marconi S264A Primary Radar Detailed 3D Model"/>
          <p:cNvPicPr>
            <a:picLocks noChangeAspect="1" noChangeArrowheads="1"/>
          </p:cNvPicPr>
          <p:nvPr/>
        </p:nvPicPr>
        <p:blipFill>
          <a:blip r:embed="rId3" cstate="print"/>
          <a:srcRect/>
          <a:stretch>
            <a:fillRect/>
          </a:stretch>
        </p:blipFill>
        <p:spPr bwMode="auto">
          <a:xfrm>
            <a:off x="5715000" y="1219200"/>
            <a:ext cx="3124200" cy="2343151"/>
          </a:xfrm>
          <a:prstGeom prst="rect">
            <a:avLst/>
          </a:prstGeom>
          <a:noFill/>
        </p:spPr>
      </p:pic>
      <p:grpSp>
        <p:nvGrpSpPr>
          <p:cNvPr id="12" name="Group 11"/>
          <p:cNvGrpSpPr/>
          <p:nvPr/>
        </p:nvGrpSpPr>
        <p:grpSpPr>
          <a:xfrm>
            <a:off x="5257800" y="3886200"/>
            <a:ext cx="3171825" cy="2410599"/>
            <a:chOff x="5105400" y="4267200"/>
            <a:chExt cx="3171825" cy="2410599"/>
          </a:xfrm>
        </p:grpSpPr>
        <p:pic>
          <p:nvPicPr>
            <p:cNvPr id="46084" name="Picture 4" descr="http://www.airtrafficatlanta.com/radarimg.jpg"/>
            <p:cNvPicPr>
              <a:picLocks noChangeAspect="1" noChangeArrowheads="1"/>
            </p:cNvPicPr>
            <p:nvPr/>
          </p:nvPicPr>
          <p:blipFill>
            <a:blip r:embed="rId4" cstate="print"/>
            <a:srcRect/>
            <a:stretch>
              <a:fillRect/>
            </a:stretch>
          </p:blipFill>
          <p:spPr bwMode="auto">
            <a:xfrm>
              <a:off x="5943600" y="4267200"/>
              <a:ext cx="2333625" cy="1832130"/>
            </a:xfrm>
            <a:prstGeom prst="rect">
              <a:avLst/>
            </a:prstGeom>
            <a:noFill/>
          </p:spPr>
        </p:pic>
        <p:cxnSp>
          <p:nvCxnSpPr>
            <p:cNvPr id="7" name="Straight Arrow Connector 6"/>
            <p:cNvCxnSpPr/>
            <p:nvPr/>
          </p:nvCxnSpPr>
          <p:spPr>
            <a:xfrm flipV="1">
              <a:off x="5334000" y="4495800"/>
              <a:ext cx="838200" cy="533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105400" y="5029200"/>
              <a:ext cx="838200" cy="430887"/>
            </a:xfrm>
            <a:prstGeom prst="rect">
              <a:avLst/>
            </a:prstGeom>
            <a:noFill/>
          </p:spPr>
          <p:txBody>
            <a:bodyPr wrap="square" rtlCol="0">
              <a:spAutoFit/>
            </a:bodyPr>
            <a:lstStyle/>
            <a:p>
              <a:pPr algn="ctr"/>
              <a:r>
                <a:rPr lang="en-US" sz="1100" dirty="0" smtClean="0"/>
                <a:t>Secondary radar</a:t>
              </a:r>
              <a:endParaRPr lang="en-US" sz="1100" dirty="0"/>
            </a:p>
          </p:txBody>
        </p:sp>
        <p:cxnSp>
          <p:nvCxnSpPr>
            <p:cNvPr id="9" name="Straight Arrow Connector 8"/>
            <p:cNvCxnSpPr/>
            <p:nvPr/>
          </p:nvCxnSpPr>
          <p:spPr>
            <a:xfrm rot="5400000" flipH="1" flipV="1">
              <a:off x="6248400" y="5638800"/>
              <a:ext cx="11430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943600" y="6400800"/>
              <a:ext cx="1295400" cy="276999"/>
            </a:xfrm>
            <a:prstGeom prst="rect">
              <a:avLst/>
            </a:prstGeom>
            <a:noFill/>
          </p:spPr>
          <p:txBody>
            <a:bodyPr wrap="square" rtlCol="0">
              <a:spAutoFit/>
            </a:bodyPr>
            <a:lstStyle/>
            <a:p>
              <a:pPr algn="ctr"/>
              <a:r>
                <a:rPr lang="en-US" sz="1200" dirty="0" smtClean="0"/>
                <a:t>Primary radar</a:t>
              </a:r>
              <a:endParaRPr lang="en-US" sz="1200"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aviation conventions</a:t>
            </a:r>
            <a:endParaRPr lang="en-US" dirty="0"/>
          </a:p>
        </p:txBody>
      </p:sp>
      <p:sp>
        <p:nvSpPr>
          <p:cNvPr id="3" name="Content Placeholder 2"/>
          <p:cNvSpPr>
            <a:spLocks noGrp="1"/>
          </p:cNvSpPr>
          <p:nvPr>
            <p:ph idx="1"/>
          </p:nvPr>
        </p:nvSpPr>
        <p:spPr>
          <a:xfrm>
            <a:off x="228600" y="1371600"/>
            <a:ext cx="4495800" cy="4525963"/>
          </a:xfrm>
        </p:spPr>
        <p:txBody>
          <a:bodyPr>
            <a:normAutofit fontScale="55000" lnSpcReduction="20000"/>
          </a:bodyPr>
          <a:lstStyle/>
          <a:p>
            <a:r>
              <a:rPr lang="en-US" dirty="0" smtClean="0"/>
              <a:t>1 NM = 6076 ft or 1.16 miles</a:t>
            </a:r>
          </a:p>
          <a:p>
            <a:r>
              <a:rPr lang="en-US" dirty="0" smtClean="0"/>
              <a:t>1 knot = 1 NM/hr = 1.15 mph</a:t>
            </a:r>
          </a:p>
          <a:p>
            <a:r>
              <a:rPr lang="en-US" dirty="0" smtClean="0"/>
              <a:t>Altitudes in the US and the rest of the world except the former USSR and China are measured in feet. Former USSR and China use meters</a:t>
            </a:r>
          </a:p>
          <a:p>
            <a:r>
              <a:rPr lang="en-US" dirty="0" smtClean="0"/>
              <a:t>All airspeeds issued by controllers are in Indicated Airspeed.</a:t>
            </a:r>
          </a:p>
          <a:p>
            <a:r>
              <a:rPr lang="en-US" dirty="0" smtClean="0"/>
              <a:t>All altitudes about 18,000 ft are spoken with an ‘FL’ in front. </a:t>
            </a:r>
            <a:r>
              <a:rPr lang="en-US" dirty="0" err="1" smtClean="0"/>
              <a:t>Eg</a:t>
            </a:r>
            <a:r>
              <a:rPr lang="en-US" dirty="0" smtClean="0"/>
              <a:t>. 37,000 ft = FL370</a:t>
            </a:r>
          </a:p>
          <a:p>
            <a:r>
              <a:rPr lang="en-US" dirty="0" smtClean="0"/>
              <a:t>Aircraft flying specific altitudes depending on the direction they are traveling:</a:t>
            </a:r>
          </a:p>
          <a:p>
            <a:pPr lvl="1"/>
            <a:r>
              <a:rPr lang="en-US" dirty="0" smtClean="0"/>
              <a:t>0 to 179 degrees heading – </a:t>
            </a:r>
            <a:r>
              <a:rPr lang="en-US" b="1" dirty="0" smtClean="0">
                <a:solidFill>
                  <a:srgbClr val="00B050"/>
                </a:solidFill>
              </a:rPr>
              <a:t>ODD</a:t>
            </a:r>
            <a:r>
              <a:rPr lang="en-US" dirty="0" smtClean="0"/>
              <a:t> thousands of altitude</a:t>
            </a:r>
          </a:p>
          <a:p>
            <a:pPr lvl="1"/>
            <a:r>
              <a:rPr lang="en-US" dirty="0" smtClean="0"/>
              <a:t>180 –  359 degrees heading – </a:t>
            </a:r>
            <a:r>
              <a:rPr lang="en-US" b="1" dirty="0" smtClean="0">
                <a:solidFill>
                  <a:srgbClr val="00B050"/>
                </a:solidFill>
              </a:rPr>
              <a:t>EVEN</a:t>
            </a:r>
            <a:r>
              <a:rPr lang="en-US" dirty="0" smtClean="0"/>
              <a:t> thousands of altitude</a:t>
            </a:r>
          </a:p>
          <a:p>
            <a:endParaRPr lang="en-US" dirty="0" smtClean="0"/>
          </a:p>
          <a:p>
            <a:endParaRPr lang="en-US" dirty="0"/>
          </a:p>
        </p:txBody>
      </p:sp>
      <p:grpSp>
        <p:nvGrpSpPr>
          <p:cNvPr id="17" name="Group 16"/>
          <p:cNvGrpSpPr/>
          <p:nvPr/>
        </p:nvGrpSpPr>
        <p:grpSpPr>
          <a:xfrm>
            <a:off x="4724400" y="1295400"/>
            <a:ext cx="4572000" cy="2639199"/>
            <a:chOff x="4724400" y="1447800"/>
            <a:chExt cx="4572000" cy="2639199"/>
          </a:xfrm>
        </p:grpSpPr>
        <p:cxnSp>
          <p:nvCxnSpPr>
            <p:cNvPr id="5" name="Straight Connector 4"/>
            <p:cNvCxnSpPr/>
            <p:nvPr/>
          </p:nvCxnSpPr>
          <p:spPr>
            <a:xfrm rot="5400000">
              <a:off x="5867400" y="2743200"/>
              <a:ext cx="2133600" cy="0"/>
            </a:xfrm>
            <a:prstGeom prst="line">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0800000">
              <a:off x="5918199" y="2743201"/>
              <a:ext cx="2133600" cy="0"/>
            </a:xfrm>
            <a:prstGeom prst="line">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400800" y="1447800"/>
              <a:ext cx="1295400" cy="276999"/>
            </a:xfrm>
            <a:prstGeom prst="rect">
              <a:avLst/>
            </a:prstGeom>
            <a:noFill/>
          </p:spPr>
          <p:txBody>
            <a:bodyPr wrap="square" rtlCol="0">
              <a:spAutoFit/>
            </a:bodyPr>
            <a:lstStyle/>
            <a:p>
              <a:r>
                <a:rPr lang="en-US" sz="1200" dirty="0" smtClean="0"/>
                <a:t>N = 0 degrees</a:t>
              </a:r>
              <a:endParaRPr lang="en-US" sz="1200" dirty="0"/>
            </a:p>
          </p:txBody>
        </p:sp>
        <p:sp>
          <p:nvSpPr>
            <p:cNvPr id="12" name="TextBox 11"/>
            <p:cNvSpPr txBox="1"/>
            <p:nvPr/>
          </p:nvSpPr>
          <p:spPr>
            <a:xfrm>
              <a:off x="8001000" y="2590800"/>
              <a:ext cx="1295400" cy="276999"/>
            </a:xfrm>
            <a:prstGeom prst="rect">
              <a:avLst/>
            </a:prstGeom>
            <a:noFill/>
          </p:spPr>
          <p:txBody>
            <a:bodyPr wrap="square" rtlCol="0">
              <a:spAutoFit/>
            </a:bodyPr>
            <a:lstStyle/>
            <a:p>
              <a:r>
                <a:rPr lang="en-US" sz="1200" dirty="0" smtClean="0"/>
                <a:t>E = 90 degrees</a:t>
              </a:r>
              <a:endParaRPr lang="en-US" sz="1200" dirty="0"/>
            </a:p>
          </p:txBody>
        </p:sp>
        <p:sp>
          <p:nvSpPr>
            <p:cNvPr id="13" name="TextBox 12"/>
            <p:cNvSpPr txBox="1"/>
            <p:nvPr/>
          </p:nvSpPr>
          <p:spPr>
            <a:xfrm>
              <a:off x="6400800" y="3810000"/>
              <a:ext cx="1295400" cy="276999"/>
            </a:xfrm>
            <a:prstGeom prst="rect">
              <a:avLst/>
            </a:prstGeom>
            <a:noFill/>
          </p:spPr>
          <p:txBody>
            <a:bodyPr wrap="square" rtlCol="0">
              <a:spAutoFit/>
            </a:bodyPr>
            <a:lstStyle/>
            <a:p>
              <a:r>
                <a:rPr lang="en-US" sz="1200" dirty="0" smtClean="0"/>
                <a:t>S = 180 degrees</a:t>
              </a:r>
              <a:endParaRPr lang="en-US" sz="1200" dirty="0"/>
            </a:p>
          </p:txBody>
        </p:sp>
        <p:sp>
          <p:nvSpPr>
            <p:cNvPr id="14" name="TextBox 13"/>
            <p:cNvSpPr txBox="1"/>
            <p:nvPr/>
          </p:nvSpPr>
          <p:spPr>
            <a:xfrm>
              <a:off x="4724400" y="2590800"/>
              <a:ext cx="1295400" cy="276999"/>
            </a:xfrm>
            <a:prstGeom prst="rect">
              <a:avLst/>
            </a:prstGeom>
            <a:noFill/>
          </p:spPr>
          <p:txBody>
            <a:bodyPr wrap="square" rtlCol="0">
              <a:spAutoFit/>
            </a:bodyPr>
            <a:lstStyle/>
            <a:p>
              <a:r>
                <a:rPr lang="en-US" sz="1200" dirty="0" smtClean="0"/>
                <a:t>W = 270 degrees</a:t>
              </a:r>
              <a:endParaRPr lang="en-US" sz="1200" dirty="0"/>
            </a:p>
          </p:txBody>
        </p:sp>
      </p:grpSp>
      <p:grpSp>
        <p:nvGrpSpPr>
          <p:cNvPr id="29" name="Group 28"/>
          <p:cNvGrpSpPr/>
          <p:nvPr/>
        </p:nvGrpSpPr>
        <p:grpSpPr>
          <a:xfrm>
            <a:off x="5963355" y="4191000"/>
            <a:ext cx="2743200" cy="1981200"/>
            <a:chOff x="6096000" y="4343400"/>
            <a:chExt cx="2743200" cy="1981200"/>
          </a:xfrm>
        </p:grpSpPr>
        <p:sp>
          <p:nvSpPr>
            <p:cNvPr id="18" name="TextBox 17"/>
            <p:cNvSpPr txBox="1"/>
            <p:nvPr/>
          </p:nvSpPr>
          <p:spPr>
            <a:xfrm>
              <a:off x="6096000" y="4343400"/>
              <a:ext cx="1905000" cy="307777"/>
            </a:xfrm>
            <a:prstGeom prst="rect">
              <a:avLst/>
            </a:prstGeom>
            <a:noFill/>
          </p:spPr>
          <p:txBody>
            <a:bodyPr wrap="square" rtlCol="0">
              <a:spAutoFit/>
            </a:bodyPr>
            <a:lstStyle/>
            <a:p>
              <a:pPr algn="ctr"/>
              <a:r>
                <a:rPr lang="en-US" sz="1400" dirty="0" smtClean="0"/>
                <a:t>Indicated Airspeed</a:t>
              </a:r>
              <a:endParaRPr lang="en-US" sz="1400" dirty="0"/>
            </a:p>
          </p:txBody>
        </p:sp>
        <p:sp>
          <p:nvSpPr>
            <p:cNvPr id="19" name="TextBox 18"/>
            <p:cNvSpPr txBox="1"/>
            <p:nvPr/>
          </p:nvSpPr>
          <p:spPr>
            <a:xfrm>
              <a:off x="6096000" y="4873823"/>
              <a:ext cx="1905000" cy="307777"/>
            </a:xfrm>
            <a:prstGeom prst="rect">
              <a:avLst/>
            </a:prstGeom>
            <a:noFill/>
          </p:spPr>
          <p:txBody>
            <a:bodyPr wrap="square" rtlCol="0">
              <a:spAutoFit/>
            </a:bodyPr>
            <a:lstStyle/>
            <a:p>
              <a:pPr algn="ctr"/>
              <a:r>
                <a:rPr lang="en-US" sz="1400" dirty="0" smtClean="0"/>
                <a:t>Calibrated Airspeed</a:t>
              </a:r>
              <a:endParaRPr lang="en-US" sz="1400" dirty="0"/>
            </a:p>
          </p:txBody>
        </p:sp>
        <p:sp>
          <p:nvSpPr>
            <p:cNvPr id="20" name="TextBox 19"/>
            <p:cNvSpPr txBox="1"/>
            <p:nvPr/>
          </p:nvSpPr>
          <p:spPr>
            <a:xfrm>
              <a:off x="6096000" y="5407223"/>
              <a:ext cx="1905000" cy="307777"/>
            </a:xfrm>
            <a:prstGeom prst="rect">
              <a:avLst/>
            </a:prstGeom>
            <a:noFill/>
          </p:spPr>
          <p:txBody>
            <a:bodyPr wrap="square" rtlCol="0">
              <a:spAutoFit/>
            </a:bodyPr>
            <a:lstStyle/>
            <a:p>
              <a:pPr algn="ctr"/>
              <a:r>
                <a:rPr lang="en-US" sz="1400" dirty="0" smtClean="0"/>
                <a:t>True Airspeed</a:t>
              </a:r>
              <a:endParaRPr lang="en-US" sz="1400" dirty="0"/>
            </a:p>
          </p:txBody>
        </p:sp>
        <p:sp>
          <p:nvSpPr>
            <p:cNvPr id="21" name="TextBox 20"/>
            <p:cNvSpPr txBox="1"/>
            <p:nvPr/>
          </p:nvSpPr>
          <p:spPr>
            <a:xfrm>
              <a:off x="6096000" y="6016823"/>
              <a:ext cx="1905000" cy="307777"/>
            </a:xfrm>
            <a:prstGeom prst="rect">
              <a:avLst/>
            </a:prstGeom>
            <a:noFill/>
          </p:spPr>
          <p:txBody>
            <a:bodyPr wrap="square" rtlCol="0">
              <a:spAutoFit/>
            </a:bodyPr>
            <a:lstStyle/>
            <a:p>
              <a:pPr algn="ctr"/>
              <a:r>
                <a:rPr lang="en-US" sz="1400" dirty="0" smtClean="0"/>
                <a:t>Ground Airspeed</a:t>
              </a:r>
              <a:endParaRPr lang="en-US" sz="1400" dirty="0"/>
            </a:p>
          </p:txBody>
        </p:sp>
        <p:cxnSp>
          <p:nvCxnSpPr>
            <p:cNvPr id="23" name="Straight Arrow Connector 22"/>
            <p:cNvCxnSpPr/>
            <p:nvPr/>
          </p:nvCxnSpPr>
          <p:spPr>
            <a:xfrm rot="5400000">
              <a:off x="6937177" y="4758729"/>
              <a:ext cx="222646" cy="1588"/>
            </a:xfrm>
            <a:prstGeom prst="straightConnector1">
              <a:avLst/>
            </a:prstGeom>
            <a:ln w="2222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4572000"/>
              <a:ext cx="1600200" cy="400110"/>
            </a:xfrm>
            <a:prstGeom prst="rect">
              <a:avLst/>
            </a:prstGeom>
            <a:noFill/>
          </p:spPr>
          <p:txBody>
            <a:bodyPr wrap="square" rtlCol="0">
              <a:spAutoFit/>
            </a:bodyPr>
            <a:lstStyle/>
            <a:p>
              <a:pPr algn="ctr"/>
              <a:r>
                <a:rPr lang="en-US" sz="1000" dirty="0" smtClean="0"/>
                <a:t>Corrected for instrument, position errors</a:t>
              </a:r>
              <a:endParaRPr lang="en-US" sz="1000" dirty="0"/>
            </a:p>
          </p:txBody>
        </p:sp>
        <p:cxnSp>
          <p:nvCxnSpPr>
            <p:cNvPr id="25" name="Straight Arrow Connector 24"/>
            <p:cNvCxnSpPr/>
            <p:nvPr/>
          </p:nvCxnSpPr>
          <p:spPr>
            <a:xfrm rot="5400000">
              <a:off x="6933738" y="5292129"/>
              <a:ext cx="222646" cy="1588"/>
            </a:xfrm>
            <a:prstGeom prst="straightConnector1">
              <a:avLst/>
            </a:prstGeom>
            <a:ln w="2222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162800" y="5086290"/>
              <a:ext cx="1600200" cy="400110"/>
            </a:xfrm>
            <a:prstGeom prst="rect">
              <a:avLst/>
            </a:prstGeom>
            <a:noFill/>
          </p:spPr>
          <p:txBody>
            <a:bodyPr wrap="square" rtlCol="0">
              <a:spAutoFit/>
            </a:bodyPr>
            <a:lstStyle/>
            <a:p>
              <a:pPr algn="ctr"/>
              <a:r>
                <a:rPr lang="en-US" sz="1000" dirty="0" smtClean="0"/>
                <a:t>Function of pressure (altitude) and temperature</a:t>
              </a:r>
              <a:endParaRPr lang="en-US" sz="1000" dirty="0"/>
            </a:p>
          </p:txBody>
        </p:sp>
        <p:cxnSp>
          <p:nvCxnSpPr>
            <p:cNvPr id="27" name="Straight Arrow Connector 26"/>
            <p:cNvCxnSpPr/>
            <p:nvPr/>
          </p:nvCxnSpPr>
          <p:spPr>
            <a:xfrm rot="5400000">
              <a:off x="6953493" y="5800439"/>
              <a:ext cx="222646" cy="1588"/>
            </a:xfrm>
            <a:prstGeom prst="straightConnector1">
              <a:avLst/>
            </a:prstGeom>
            <a:ln w="2222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39000" y="5728423"/>
              <a:ext cx="1600200" cy="246221"/>
            </a:xfrm>
            <a:prstGeom prst="rect">
              <a:avLst/>
            </a:prstGeom>
            <a:noFill/>
          </p:spPr>
          <p:txBody>
            <a:bodyPr wrap="square" rtlCol="0">
              <a:spAutoFit/>
            </a:bodyPr>
            <a:lstStyle/>
            <a:p>
              <a:pPr algn="ctr"/>
              <a:r>
                <a:rPr lang="en-US" sz="1000" dirty="0" smtClean="0"/>
                <a:t>Incorporates Wind Speed</a:t>
              </a:r>
              <a:endParaRPr lang="en-US" sz="1000"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Navigation Aids</a:t>
            </a:r>
            <a:endParaRPr lang="en-US" dirty="0"/>
          </a:p>
        </p:txBody>
      </p:sp>
      <p:sp>
        <p:nvSpPr>
          <p:cNvPr id="3" name="Content Placeholder 2"/>
          <p:cNvSpPr>
            <a:spLocks noGrp="1"/>
          </p:cNvSpPr>
          <p:nvPr>
            <p:ph idx="1"/>
          </p:nvPr>
        </p:nvSpPr>
        <p:spPr>
          <a:xfrm>
            <a:off x="457200" y="1371600"/>
            <a:ext cx="4572000" cy="4525963"/>
          </a:xfrm>
        </p:spPr>
        <p:txBody>
          <a:bodyPr>
            <a:normAutofit fontScale="62500" lnSpcReduction="20000"/>
          </a:bodyPr>
          <a:lstStyle/>
          <a:p>
            <a:r>
              <a:rPr lang="en-US" dirty="0" smtClean="0">
                <a:solidFill>
                  <a:srgbClr val="FF0000"/>
                </a:solidFill>
              </a:rPr>
              <a:t>NDB</a:t>
            </a:r>
            <a:r>
              <a:rPr lang="en-US" dirty="0" smtClean="0"/>
              <a:t> – Non-directional beacon. </a:t>
            </a:r>
          </a:p>
          <a:p>
            <a:pPr lvl="1"/>
            <a:r>
              <a:rPr lang="en-US" dirty="0" smtClean="0"/>
              <a:t>Aircraft uses ADF – Automatic Direction Finder to determine only distance to the NDB. </a:t>
            </a:r>
          </a:p>
          <a:p>
            <a:pPr lvl="1"/>
            <a:r>
              <a:rPr lang="en-US" dirty="0" smtClean="0"/>
              <a:t>Three letter identifier</a:t>
            </a:r>
          </a:p>
          <a:p>
            <a:r>
              <a:rPr lang="en-US" dirty="0" smtClean="0">
                <a:solidFill>
                  <a:srgbClr val="FF0000"/>
                </a:solidFill>
              </a:rPr>
              <a:t>VOR</a:t>
            </a:r>
            <a:r>
              <a:rPr lang="en-US" dirty="0" smtClean="0"/>
              <a:t> – VHF </a:t>
            </a:r>
            <a:r>
              <a:rPr lang="en-US" dirty="0" err="1" smtClean="0"/>
              <a:t>omni</a:t>
            </a:r>
            <a:r>
              <a:rPr lang="en-US" dirty="0" smtClean="0"/>
              <a:t>-directional radio range. Three letter identifier</a:t>
            </a:r>
          </a:p>
          <a:p>
            <a:pPr lvl="1"/>
            <a:r>
              <a:rPr lang="en-US" dirty="0" smtClean="0"/>
              <a:t>Signal contains identifier and allows aircraft to determine magnetic bearing from station to the aircraft.</a:t>
            </a:r>
          </a:p>
          <a:p>
            <a:pPr lvl="1"/>
            <a:r>
              <a:rPr lang="en-US" dirty="0" smtClean="0"/>
              <a:t>Intersection of two VORs can be used to plot position of aircraft</a:t>
            </a:r>
          </a:p>
          <a:p>
            <a:pPr lvl="1"/>
            <a:r>
              <a:rPr lang="en-US" dirty="0" smtClean="0">
                <a:solidFill>
                  <a:srgbClr val="FF0000"/>
                </a:solidFill>
              </a:rPr>
              <a:t>VOR-DME</a:t>
            </a:r>
            <a:r>
              <a:rPr lang="en-US" dirty="0" smtClean="0"/>
              <a:t> – VOR which also provides distance. DME = Distance Measuring Equipment</a:t>
            </a:r>
          </a:p>
          <a:p>
            <a:pPr lvl="1"/>
            <a:r>
              <a:rPr lang="en-US" dirty="0" smtClean="0">
                <a:solidFill>
                  <a:srgbClr val="FF0000"/>
                </a:solidFill>
              </a:rPr>
              <a:t>VORTAC</a:t>
            </a:r>
            <a:r>
              <a:rPr lang="en-US" dirty="0" smtClean="0"/>
              <a:t> – VOR-DME with azimuth information – most accurate out of all the VOR variations.</a:t>
            </a:r>
            <a:endParaRPr lang="en-US" dirty="0"/>
          </a:p>
        </p:txBody>
      </p:sp>
      <p:grpSp>
        <p:nvGrpSpPr>
          <p:cNvPr id="10" name="Group 9"/>
          <p:cNvGrpSpPr/>
          <p:nvPr/>
        </p:nvGrpSpPr>
        <p:grpSpPr>
          <a:xfrm>
            <a:off x="5334000" y="4659868"/>
            <a:ext cx="3429000" cy="1436132"/>
            <a:chOff x="5334000" y="3886200"/>
            <a:chExt cx="3429000" cy="1436132"/>
          </a:xfrm>
        </p:grpSpPr>
        <p:pic>
          <p:nvPicPr>
            <p:cNvPr id="48130" name="Picture 2" descr="File:Pictogram VOR.svg"/>
            <p:cNvPicPr>
              <a:picLocks noChangeAspect="1" noChangeArrowheads="1"/>
            </p:cNvPicPr>
            <p:nvPr/>
          </p:nvPicPr>
          <p:blipFill>
            <a:blip r:embed="rId3" cstate="print"/>
            <a:srcRect/>
            <a:stretch>
              <a:fillRect/>
            </a:stretch>
          </p:blipFill>
          <p:spPr bwMode="auto">
            <a:xfrm>
              <a:off x="5334000" y="3962400"/>
              <a:ext cx="904875" cy="790576"/>
            </a:xfrm>
            <a:prstGeom prst="rect">
              <a:avLst/>
            </a:prstGeom>
            <a:noFill/>
          </p:spPr>
        </p:pic>
        <p:pic>
          <p:nvPicPr>
            <p:cNvPr id="48132" name="Picture 4" descr="File:Pictogram VOR-DME.svg"/>
            <p:cNvPicPr>
              <a:picLocks noChangeAspect="1" noChangeArrowheads="1"/>
            </p:cNvPicPr>
            <p:nvPr/>
          </p:nvPicPr>
          <p:blipFill>
            <a:blip r:embed="rId4" cstate="print"/>
            <a:srcRect/>
            <a:stretch>
              <a:fillRect/>
            </a:stretch>
          </p:blipFill>
          <p:spPr bwMode="auto">
            <a:xfrm>
              <a:off x="6477000" y="3886200"/>
              <a:ext cx="904875" cy="904876"/>
            </a:xfrm>
            <a:prstGeom prst="rect">
              <a:avLst/>
            </a:prstGeom>
            <a:noFill/>
          </p:spPr>
        </p:pic>
        <p:pic>
          <p:nvPicPr>
            <p:cNvPr id="48134" name="Picture 6" descr="File:Pictogram VORTAC.svg"/>
            <p:cNvPicPr>
              <a:picLocks noChangeAspect="1" noChangeArrowheads="1"/>
            </p:cNvPicPr>
            <p:nvPr/>
          </p:nvPicPr>
          <p:blipFill>
            <a:blip r:embed="rId5" cstate="print"/>
            <a:srcRect/>
            <a:stretch>
              <a:fillRect/>
            </a:stretch>
          </p:blipFill>
          <p:spPr bwMode="auto">
            <a:xfrm>
              <a:off x="7696200" y="3962400"/>
              <a:ext cx="923925" cy="809626"/>
            </a:xfrm>
            <a:prstGeom prst="rect">
              <a:avLst/>
            </a:prstGeom>
            <a:noFill/>
          </p:spPr>
        </p:pic>
        <p:sp>
          <p:nvSpPr>
            <p:cNvPr id="7" name="TextBox 6"/>
            <p:cNvSpPr txBox="1"/>
            <p:nvPr/>
          </p:nvSpPr>
          <p:spPr>
            <a:xfrm>
              <a:off x="5334000" y="4953000"/>
              <a:ext cx="914400" cy="369332"/>
            </a:xfrm>
            <a:prstGeom prst="rect">
              <a:avLst/>
            </a:prstGeom>
            <a:noFill/>
          </p:spPr>
          <p:txBody>
            <a:bodyPr wrap="square" rtlCol="0">
              <a:spAutoFit/>
            </a:bodyPr>
            <a:lstStyle/>
            <a:p>
              <a:pPr algn="ctr"/>
              <a:r>
                <a:rPr lang="en-US" dirty="0" smtClean="0"/>
                <a:t>VOR</a:t>
              </a:r>
              <a:endParaRPr lang="en-US" dirty="0"/>
            </a:p>
          </p:txBody>
        </p:sp>
        <p:sp>
          <p:nvSpPr>
            <p:cNvPr id="8" name="TextBox 7"/>
            <p:cNvSpPr txBox="1"/>
            <p:nvPr/>
          </p:nvSpPr>
          <p:spPr>
            <a:xfrm>
              <a:off x="6248400" y="4953000"/>
              <a:ext cx="1219200" cy="369332"/>
            </a:xfrm>
            <a:prstGeom prst="rect">
              <a:avLst/>
            </a:prstGeom>
            <a:noFill/>
          </p:spPr>
          <p:txBody>
            <a:bodyPr wrap="square" rtlCol="0">
              <a:spAutoFit/>
            </a:bodyPr>
            <a:lstStyle/>
            <a:p>
              <a:pPr algn="ctr"/>
              <a:r>
                <a:rPr lang="en-US" dirty="0" smtClean="0"/>
                <a:t>VOR-DME</a:t>
              </a:r>
              <a:endParaRPr lang="en-US" dirty="0"/>
            </a:p>
          </p:txBody>
        </p:sp>
        <p:sp>
          <p:nvSpPr>
            <p:cNvPr id="9" name="TextBox 8"/>
            <p:cNvSpPr txBox="1"/>
            <p:nvPr/>
          </p:nvSpPr>
          <p:spPr>
            <a:xfrm>
              <a:off x="7543800" y="4953000"/>
              <a:ext cx="1219200" cy="369332"/>
            </a:xfrm>
            <a:prstGeom prst="rect">
              <a:avLst/>
            </a:prstGeom>
            <a:noFill/>
          </p:spPr>
          <p:txBody>
            <a:bodyPr wrap="square" rtlCol="0">
              <a:spAutoFit/>
            </a:bodyPr>
            <a:lstStyle/>
            <a:p>
              <a:pPr algn="ctr"/>
              <a:r>
                <a:rPr lang="en-US" dirty="0" smtClean="0"/>
                <a:t>VORTAC</a:t>
              </a:r>
              <a:endParaRPr lang="en-US" dirty="0"/>
            </a:p>
          </p:txBody>
        </p:sp>
      </p:grpSp>
      <p:grpSp>
        <p:nvGrpSpPr>
          <p:cNvPr id="13" name="Group 12"/>
          <p:cNvGrpSpPr/>
          <p:nvPr/>
        </p:nvGrpSpPr>
        <p:grpSpPr>
          <a:xfrm>
            <a:off x="6553200" y="1371600"/>
            <a:ext cx="1143000" cy="1283732"/>
            <a:chOff x="6553200" y="1600200"/>
            <a:chExt cx="1143000" cy="1283732"/>
          </a:xfrm>
        </p:grpSpPr>
        <p:pic>
          <p:nvPicPr>
            <p:cNvPr id="48136" name="Picture 8" descr="File:Pictogram NDB.svg"/>
            <p:cNvPicPr>
              <a:picLocks noChangeAspect="1" noChangeArrowheads="1"/>
            </p:cNvPicPr>
            <p:nvPr/>
          </p:nvPicPr>
          <p:blipFill>
            <a:blip r:embed="rId6" cstate="print"/>
            <a:srcRect/>
            <a:stretch>
              <a:fillRect/>
            </a:stretch>
          </p:blipFill>
          <p:spPr bwMode="auto">
            <a:xfrm>
              <a:off x="6629400" y="1600200"/>
              <a:ext cx="904875" cy="904876"/>
            </a:xfrm>
            <a:prstGeom prst="rect">
              <a:avLst/>
            </a:prstGeom>
            <a:noFill/>
          </p:spPr>
        </p:pic>
        <p:sp>
          <p:nvSpPr>
            <p:cNvPr id="12" name="TextBox 11"/>
            <p:cNvSpPr txBox="1"/>
            <p:nvPr/>
          </p:nvSpPr>
          <p:spPr>
            <a:xfrm>
              <a:off x="6553200" y="2514600"/>
              <a:ext cx="1143000" cy="369332"/>
            </a:xfrm>
            <a:prstGeom prst="rect">
              <a:avLst/>
            </a:prstGeom>
            <a:noFill/>
          </p:spPr>
          <p:txBody>
            <a:bodyPr wrap="square" rtlCol="0">
              <a:spAutoFit/>
            </a:bodyPr>
            <a:lstStyle/>
            <a:p>
              <a:pPr algn="ctr"/>
              <a:r>
                <a:rPr lang="en-US" dirty="0" smtClean="0"/>
                <a:t>NDB</a:t>
              </a:r>
              <a:endParaRPr lang="en-US" dirty="0"/>
            </a:p>
          </p:txBody>
        </p:sp>
      </p:grpSp>
      <p:grpSp>
        <p:nvGrpSpPr>
          <p:cNvPr id="16" name="Group 15"/>
          <p:cNvGrpSpPr/>
          <p:nvPr/>
        </p:nvGrpSpPr>
        <p:grpSpPr>
          <a:xfrm>
            <a:off x="6172200" y="2919678"/>
            <a:ext cx="1908175" cy="1564454"/>
            <a:chOff x="6172200" y="3148278"/>
            <a:chExt cx="1908175" cy="1564454"/>
          </a:xfrm>
        </p:grpSpPr>
        <p:pic>
          <p:nvPicPr>
            <p:cNvPr id="48138" name="Picture 10" descr="File:D-VOR PEK.JPG"/>
            <p:cNvPicPr>
              <a:picLocks noChangeAspect="1" noChangeArrowheads="1"/>
            </p:cNvPicPr>
            <p:nvPr/>
          </p:nvPicPr>
          <p:blipFill>
            <a:blip r:embed="rId7" cstate="print"/>
            <a:srcRect/>
            <a:stretch>
              <a:fillRect/>
            </a:stretch>
          </p:blipFill>
          <p:spPr bwMode="auto">
            <a:xfrm>
              <a:off x="6172200" y="3148278"/>
              <a:ext cx="1908175" cy="1271322"/>
            </a:xfrm>
            <a:prstGeom prst="rect">
              <a:avLst/>
            </a:prstGeom>
            <a:noFill/>
          </p:spPr>
        </p:pic>
        <p:sp>
          <p:nvSpPr>
            <p:cNvPr id="15" name="TextBox 14"/>
            <p:cNvSpPr txBox="1"/>
            <p:nvPr/>
          </p:nvSpPr>
          <p:spPr>
            <a:xfrm>
              <a:off x="6324600" y="4343400"/>
              <a:ext cx="1600200" cy="369332"/>
            </a:xfrm>
            <a:prstGeom prst="rect">
              <a:avLst/>
            </a:prstGeom>
            <a:noFill/>
          </p:spPr>
          <p:txBody>
            <a:bodyPr wrap="square" rtlCol="0">
              <a:spAutoFit/>
            </a:bodyPr>
            <a:lstStyle/>
            <a:p>
              <a:pPr algn="ctr"/>
              <a:r>
                <a:rPr lang="en-US" dirty="0" smtClean="0"/>
                <a:t>VOR-DME</a:t>
              </a:r>
              <a:endParaRPr lang="en-US" dirty="0"/>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Navigation Aides cont.</a:t>
            </a:r>
            <a:endParaRPr lang="en-US" dirty="0"/>
          </a:p>
        </p:txBody>
      </p:sp>
      <p:sp>
        <p:nvSpPr>
          <p:cNvPr id="3" name="Content Placeholder 2"/>
          <p:cNvSpPr>
            <a:spLocks noGrp="1"/>
          </p:cNvSpPr>
          <p:nvPr>
            <p:ph idx="1"/>
          </p:nvPr>
        </p:nvSpPr>
        <p:spPr>
          <a:xfrm>
            <a:off x="457200" y="1295400"/>
            <a:ext cx="3810000" cy="4525963"/>
          </a:xfrm>
        </p:spPr>
        <p:txBody>
          <a:bodyPr>
            <a:normAutofit fontScale="55000" lnSpcReduction="20000"/>
          </a:bodyPr>
          <a:lstStyle/>
          <a:p>
            <a:r>
              <a:rPr lang="en-US" dirty="0" smtClean="0"/>
              <a:t>Waypoints </a:t>
            </a:r>
          </a:p>
          <a:p>
            <a:pPr lvl="1"/>
            <a:r>
              <a:rPr lang="en-US" dirty="0" smtClean="0"/>
              <a:t>Points in the sky with an associated lat/long</a:t>
            </a:r>
          </a:p>
          <a:p>
            <a:pPr lvl="1"/>
            <a:r>
              <a:rPr lang="en-US" dirty="0" smtClean="0"/>
              <a:t>Loaded into aircraft navigation databases</a:t>
            </a:r>
          </a:p>
          <a:p>
            <a:pPr lvl="1"/>
            <a:r>
              <a:rPr lang="en-US" dirty="0" smtClean="0"/>
              <a:t>Can be affected by magnetic variation</a:t>
            </a:r>
          </a:p>
          <a:p>
            <a:pPr lvl="1"/>
            <a:r>
              <a:rPr lang="en-US" dirty="0" smtClean="0"/>
              <a:t>Can also be intersection between two airways</a:t>
            </a:r>
          </a:p>
          <a:p>
            <a:pPr lvl="1"/>
            <a:r>
              <a:rPr lang="en-US" dirty="0" smtClean="0"/>
              <a:t>Five letter name</a:t>
            </a:r>
          </a:p>
          <a:p>
            <a:r>
              <a:rPr lang="en-US" dirty="0" smtClean="0"/>
              <a:t>Airways</a:t>
            </a:r>
          </a:p>
          <a:p>
            <a:pPr lvl="1"/>
            <a:r>
              <a:rPr lang="en-US" dirty="0" smtClean="0"/>
              <a:t>Join VOR’s together</a:t>
            </a:r>
          </a:p>
          <a:p>
            <a:pPr lvl="1"/>
            <a:r>
              <a:rPr lang="en-US" dirty="0" smtClean="0"/>
              <a:t>‘Victor’ route – low altitude, below 18,000 ft</a:t>
            </a:r>
          </a:p>
          <a:p>
            <a:pPr lvl="1"/>
            <a:r>
              <a:rPr lang="en-US" dirty="0" smtClean="0"/>
              <a:t>‘Jet’ route – high altitude, above 18,000 ft</a:t>
            </a:r>
          </a:p>
          <a:p>
            <a:pPr lvl="1"/>
            <a:r>
              <a:rPr lang="en-US" dirty="0" smtClean="0"/>
              <a:t>Soon to come – routes not connecting VORs: </a:t>
            </a:r>
          </a:p>
          <a:p>
            <a:pPr lvl="2"/>
            <a:r>
              <a:rPr lang="en-US" dirty="0"/>
              <a:t>B</a:t>
            </a:r>
            <a:r>
              <a:rPr lang="en-US" dirty="0" smtClean="0"/>
              <a:t>elow 18’000 ft – ‘T’ routes</a:t>
            </a:r>
          </a:p>
          <a:p>
            <a:pPr lvl="2"/>
            <a:r>
              <a:rPr lang="en-US" dirty="0" smtClean="0"/>
              <a:t>Above 18’000 ft – ‘Q’ routes.</a:t>
            </a:r>
          </a:p>
          <a:p>
            <a:pPr lvl="1"/>
            <a:endParaRPr lang="en-US" dirty="0" smtClean="0"/>
          </a:p>
          <a:p>
            <a:pPr lvl="1"/>
            <a:endParaRPr lang="en-US" dirty="0" smtClean="0"/>
          </a:p>
        </p:txBody>
      </p:sp>
      <p:pic>
        <p:nvPicPr>
          <p:cNvPr id="49154" name="Picture 2"/>
          <p:cNvPicPr>
            <a:picLocks noChangeAspect="1" noChangeArrowheads="1"/>
          </p:cNvPicPr>
          <p:nvPr/>
        </p:nvPicPr>
        <p:blipFill>
          <a:blip r:embed="rId3" cstate="print"/>
          <a:srcRect l="46190" t="16762" r="41429" b="48190"/>
          <a:stretch>
            <a:fillRect/>
          </a:stretch>
        </p:blipFill>
        <p:spPr bwMode="auto">
          <a:xfrm>
            <a:off x="5181600" y="1295400"/>
            <a:ext cx="2514600" cy="4448908"/>
          </a:xfrm>
          <a:prstGeom prst="rect">
            <a:avLst/>
          </a:prstGeom>
          <a:noFill/>
          <a:ln w="9525">
            <a:noFill/>
            <a:miter lim="800000"/>
            <a:headEnd/>
            <a:tailEnd/>
          </a:ln>
        </p:spPr>
      </p:pic>
      <p:sp>
        <p:nvSpPr>
          <p:cNvPr id="5" name="Oval 4"/>
          <p:cNvSpPr/>
          <p:nvPr/>
        </p:nvSpPr>
        <p:spPr>
          <a:xfrm>
            <a:off x="6858000" y="2209800"/>
            <a:ext cx="9144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5" idx="7"/>
          </p:cNvCxnSpPr>
          <p:nvPr/>
        </p:nvCxnSpPr>
        <p:spPr>
          <a:xfrm rot="10800000" flipV="1">
            <a:off x="7638490" y="1904999"/>
            <a:ext cx="743511" cy="42755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6553200" y="4724400"/>
            <a:ext cx="6858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rot="10800000">
            <a:off x="7086602" y="4770952"/>
            <a:ext cx="914399" cy="2964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153400" y="1752600"/>
            <a:ext cx="762000" cy="646331"/>
          </a:xfrm>
          <a:prstGeom prst="rect">
            <a:avLst/>
          </a:prstGeom>
          <a:noFill/>
        </p:spPr>
        <p:txBody>
          <a:bodyPr wrap="square" rtlCol="0">
            <a:spAutoFit/>
          </a:bodyPr>
          <a:lstStyle/>
          <a:p>
            <a:pPr algn="ctr"/>
            <a:r>
              <a:rPr lang="en-US" dirty="0" smtClean="0"/>
              <a:t>Jet Route</a:t>
            </a:r>
            <a:endParaRPr lang="en-US" dirty="0"/>
          </a:p>
        </p:txBody>
      </p:sp>
      <p:sp>
        <p:nvSpPr>
          <p:cNvPr id="15" name="TextBox 14"/>
          <p:cNvSpPr txBox="1"/>
          <p:nvPr/>
        </p:nvSpPr>
        <p:spPr>
          <a:xfrm>
            <a:off x="7848600" y="4648200"/>
            <a:ext cx="1143000" cy="369332"/>
          </a:xfrm>
          <a:prstGeom prst="rect">
            <a:avLst/>
          </a:prstGeom>
          <a:noFill/>
        </p:spPr>
        <p:txBody>
          <a:bodyPr wrap="square" rtlCol="0">
            <a:spAutoFit/>
          </a:bodyPr>
          <a:lstStyle/>
          <a:p>
            <a:pPr algn="ctr"/>
            <a:r>
              <a:rPr lang="en-US" dirty="0" smtClean="0"/>
              <a:t>Waypoint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870"/>
            <a:ext cx="8229600" cy="1143000"/>
          </a:xfrm>
        </p:spPr>
        <p:txBody>
          <a:bodyPr/>
          <a:lstStyle/>
          <a:p>
            <a:r>
              <a:rPr lang="en-US" dirty="0" smtClean="0"/>
              <a:t>Types of flights</a:t>
            </a:r>
            <a:endParaRPr lang="en-US" dirty="0"/>
          </a:p>
        </p:txBody>
      </p:sp>
      <p:sp>
        <p:nvSpPr>
          <p:cNvPr id="3" name="Content Placeholder 2"/>
          <p:cNvSpPr>
            <a:spLocks noGrp="1"/>
          </p:cNvSpPr>
          <p:nvPr>
            <p:ph idx="1"/>
          </p:nvPr>
        </p:nvSpPr>
        <p:spPr>
          <a:xfrm>
            <a:off x="304800" y="1371600"/>
            <a:ext cx="4724400" cy="4724400"/>
          </a:xfrm>
        </p:spPr>
        <p:txBody>
          <a:bodyPr>
            <a:normAutofit fontScale="47500" lnSpcReduction="20000"/>
          </a:bodyPr>
          <a:lstStyle/>
          <a:p>
            <a:r>
              <a:rPr lang="en-US" dirty="0" smtClean="0"/>
              <a:t>VFR - Visual Flight Rules </a:t>
            </a:r>
          </a:p>
          <a:p>
            <a:pPr lvl="1"/>
            <a:r>
              <a:rPr lang="en-US" dirty="0" smtClean="0"/>
              <a:t>Flown solely by reference of visual cues which allow for navigation, orientation, separation from terrain and other traffic.</a:t>
            </a:r>
          </a:p>
          <a:p>
            <a:pPr lvl="1"/>
            <a:r>
              <a:rPr lang="en-US" dirty="0" smtClean="0"/>
              <a:t>Have restrictions on minimum weather conditions for cloud ceiling and visibility.</a:t>
            </a:r>
          </a:p>
          <a:p>
            <a:pPr lvl="1"/>
            <a:r>
              <a:rPr lang="en-US" dirty="0" smtClean="0"/>
              <a:t>Gives more freedom to pilots to go wherever, whenever they want.</a:t>
            </a:r>
          </a:p>
          <a:p>
            <a:pPr lvl="1"/>
            <a:r>
              <a:rPr lang="en-US" dirty="0" smtClean="0"/>
              <a:t>Not required to file a flight plan or communicate with ATC.</a:t>
            </a:r>
          </a:p>
          <a:p>
            <a:pPr lvl="1"/>
            <a:r>
              <a:rPr lang="en-US" dirty="0" smtClean="0"/>
              <a:t>No radar following by ATC</a:t>
            </a:r>
          </a:p>
          <a:p>
            <a:pPr lvl="1"/>
            <a:endParaRPr lang="en-US" dirty="0" smtClean="0"/>
          </a:p>
          <a:p>
            <a:pPr lvl="1">
              <a:buNone/>
            </a:pPr>
            <a:endParaRPr lang="en-US" dirty="0" smtClean="0"/>
          </a:p>
          <a:p>
            <a:r>
              <a:rPr lang="en-US" dirty="0" smtClean="0"/>
              <a:t>IFR – Instrument Flight Rules</a:t>
            </a:r>
          </a:p>
          <a:p>
            <a:pPr lvl="1"/>
            <a:r>
              <a:rPr lang="en-US" dirty="0" smtClean="0"/>
              <a:t>Pilots must have an instrument rating</a:t>
            </a:r>
          </a:p>
          <a:p>
            <a:pPr lvl="1"/>
            <a:r>
              <a:rPr lang="en-US" dirty="0" smtClean="0"/>
              <a:t>Permit aircraft to operate in any weather conditions</a:t>
            </a:r>
          </a:p>
          <a:p>
            <a:pPr lvl="1"/>
            <a:r>
              <a:rPr lang="en-US" dirty="0" smtClean="0"/>
              <a:t>Requires more training and strict adherence to procedures</a:t>
            </a:r>
          </a:p>
          <a:p>
            <a:pPr lvl="1"/>
            <a:r>
              <a:rPr lang="en-US" dirty="0" smtClean="0"/>
              <a:t>Pilots must create a detailed flight plan incorporating published departure, </a:t>
            </a:r>
            <a:r>
              <a:rPr lang="en-US" dirty="0" err="1" smtClean="0"/>
              <a:t>enroute</a:t>
            </a:r>
            <a:r>
              <a:rPr lang="en-US" dirty="0" smtClean="0"/>
              <a:t> and arrival procedures, which is to be filed with ATC.</a:t>
            </a:r>
          </a:p>
          <a:p>
            <a:pPr lvl="1"/>
            <a:r>
              <a:rPr lang="en-US" dirty="0" smtClean="0"/>
              <a:t>Need to pay attention to weather</a:t>
            </a:r>
          </a:p>
          <a:p>
            <a:pPr lvl="1"/>
            <a:r>
              <a:rPr lang="en-US" dirty="0" smtClean="0"/>
              <a:t>Use navigation aids (VORs, NDBs, GPS) </a:t>
            </a:r>
          </a:p>
          <a:p>
            <a:pPr lvl="1"/>
            <a:endParaRPr lang="en-US" dirty="0"/>
          </a:p>
        </p:txBody>
      </p:sp>
      <p:pic>
        <p:nvPicPr>
          <p:cNvPr id="54274" name="Picture 2" descr="http://www.americanflyers.net/aviationlibrary/instrument_flying_handbook/images/chapter_10_img_1.jpg"/>
          <p:cNvPicPr>
            <a:picLocks noChangeAspect="1" noChangeArrowheads="1"/>
          </p:cNvPicPr>
          <p:nvPr/>
        </p:nvPicPr>
        <p:blipFill>
          <a:blip r:embed="rId3" cstate="print"/>
          <a:srcRect/>
          <a:stretch>
            <a:fillRect/>
          </a:stretch>
        </p:blipFill>
        <p:spPr bwMode="auto">
          <a:xfrm>
            <a:off x="5257800" y="3657600"/>
            <a:ext cx="3444900" cy="2514600"/>
          </a:xfrm>
          <a:prstGeom prst="rect">
            <a:avLst/>
          </a:prstGeom>
          <a:noFill/>
        </p:spPr>
      </p:pic>
      <p:pic>
        <p:nvPicPr>
          <p:cNvPr id="12290" name="Picture 2" descr="http://flighttraining.aopa.org/images/learntofly/Form2.jpg"/>
          <p:cNvPicPr>
            <a:picLocks noChangeAspect="1" noChangeArrowheads="1"/>
          </p:cNvPicPr>
          <p:nvPr/>
        </p:nvPicPr>
        <p:blipFill>
          <a:blip r:embed="rId4" cstate="print"/>
          <a:srcRect/>
          <a:stretch>
            <a:fillRect/>
          </a:stretch>
        </p:blipFill>
        <p:spPr bwMode="auto">
          <a:xfrm>
            <a:off x="5257800" y="1219200"/>
            <a:ext cx="3352800" cy="2272661"/>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Airspace Structure</a:t>
            </a:r>
            <a:endParaRPr lang="en-US" dirty="0"/>
          </a:p>
        </p:txBody>
      </p:sp>
      <p:sp>
        <p:nvSpPr>
          <p:cNvPr id="3" name="Content Placeholder 2"/>
          <p:cNvSpPr>
            <a:spLocks noGrp="1"/>
          </p:cNvSpPr>
          <p:nvPr>
            <p:ph idx="1"/>
          </p:nvPr>
        </p:nvSpPr>
        <p:spPr>
          <a:xfrm>
            <a:off x="457200" y="1600200"/>
            <a:ext cx="8077200" cy="4525963"/>
          </a:xfrm>
        </p:spPr>
        <p:txBody>
          <a:bodyPr>
            <a:normAutofit fontScale="85000" lnSpcReduction="10000"/>
          </a:bodyPr>
          <a:lstStyle/>
          <a:p>
            <a:r>
              <a:rPr lang="en-US" dirty="0" smtClean="0"/>
              <a:t>Have various classes of airspace – Class A to Class G</a:t>
            </a:r>
          </a:p>
          <a:p>
            <a:r>
              <a:rPr lang="en-US" dirty="0" smtClean="0"/>
              <a:t>Near a large airport, structured like an upside down wedding cake</a:t>
            </a:r>
          </a:p>
          <a:p>
            <a:r>
              <a:rPr lang="en-US" dirty="0" smtClean="0"/>
              <a:t>Varies from country to country, but USA uses ICAO (International Civil Aviation Organization) standard</a:t>
            </a:r>
          </a:p>
          <a:p>
            <a:r>
              <a:rPr lang="en-US" dirty="0" smtClean="0"/>
              <a:t>Reason for structure – allows for flexibility and ability to accommodate anyone who wants to fly – from a private pilot to the air force.</a:t>
            </a:r>
          </a:p>
          <a:p>
            <a:r>
              <a:rPr lang="en-US" dirty="0" smtClean="0"/>
              <a:t>Have restricted airspace, special use airspace (mentioned in the next few slides)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Airspace Structure cont.</a:t>
            </a:r>
            <a:endParaRPr lang="en-US" dirty="0"/>
          </a:p>
        </p:txBody>
      </p:sp>
      <p:pic>
        <p:nvPicPr>
          <p:cNvPr id="4" name="Picture 2" descr="http://www.americanflyers.net/aviationlibrary/instrument_flying_handbook/images/Chapters%208%20to%2012_img_1.jpg"/>
          <p:cNvPicPr>
            <a:picLocks noChangeAspect="1" noChangeArrowheads="1"/>
          </p:cNvPicPr>
          <p:nvPr/>
        </p:nvPicPr>
        <p:blipFill>
          <a:blip r:embed="rId3" cstate="print"/>
          <a:srcRect b="61028"/>
          <a:stretch>
            <a:fillRect/>
          </a:stretch>
        </p:blipFill>
        <p:spPr bwMode="auto">
          <a:xfrm>
            <a:off x="533400" y="1600200"/>
            <a:ext cx="8029519" cy="3810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Airspace Structure cont.</a:t>
            </a:r>
            <a:endParaRPr lang="en-US" dirty="0"/>
          </a:p>
        </p:txBody>
      </p:sp>
      <p:pic>
        <p:nvPicPr>
          <p:cNvPr id="4" name="Picture 2" descr="http://www.americanflyers.net/aviationlibrary/instrument_flying_handbook/images/Chapters%208%20to%2012_img_1.jpg"/>
          <p:cNvPicPr>
            <a:picLocks noChangeAspect="1" noChangeArrowheads="1"/>
          </p:cNvPicPr>
          <p:nvPr/>
        </p:nvPicPr>
        <p:blipFill>
          <a:blip r:embed="rId3" cstate="print"/>
          <a:srcRect t="41137" b="3654"/>
          <a:stretch>
            <a:fillRect/>
          </a:stretch>
        </p:blipFill>
        <p:spPr bwMode="auto">
          <a:xfrm>
            <a:off x="838200" y="886920"/>
            <a:ext cx="7543800" cy="507099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Airspace Structure – Special Use Airspace (SUA)</a:t>
            </a:r>
            <a:endParaRPr lang="en-US" dirty="0"/>
          </a:p>
        </p:txBody>
      </p:sp>
      <p:sp>
        <p:nvSpPr>
          <p:cNvPr id="3" name="Content Placeholder 2"/>
          <p:cNvSpPr>
            <a:spLocks noGrp="1"/>
          </p:cNvSpPr>
          <p:nvPr>
            <p:ph idx="1"/>
          </p:nvPr>
        </p:nvSpPr>
        <p:spPr>
          <a:xfrm>
            <a:off x="76200" y="1828800"/>
            <a:ext cx="4876800" cy="4525963"/>
          </a:xfrm>
        </p:spPr>
        <p:txBody>
          <a:bodyPr>
            <a:normAutofit fontScale="62500" lnSpcReduction="20000"/>
          </a:bodyPr>
          <a:lstStyle/>
          <a:p>
            <a:r>
              <a:rPr lang="en-US" sz="3000" dirty="0" smtClean="0">
                <a:solidFill>
                  <a:srgbClr val="FF0000"/>
                </a:solidFill>
              </a:rPr>
              <a:t>Alert and Warning areas </a:t>
            </a:r>
            <a:r>
              <a:rPr lang="en-US" sz="3000" dirty="0" smtClean="0"/>
              <a:t>– contain special hazards pilots must take into consideration, do not require special ATC clearance</a:t>
            </a:r>
          </a:p>
          <a:p>
            <a:r>
              <a:rPr lang="en-US" sz="3000" dirty="0" smtClean="0">
                <a:solidFill>
                  <a:srgbClr val="FF0000"/>
                </a:solidFill>
              </a:rPr>
              <a:t>Restricted Airspace </a:t>
            </a:r>
            <a:r>
              <a:rPr lang="en-US" sz="3000" dirty="0" smtClean="0"/>
              <a:t>– Need special clearance from controlling agency (</a:t>
            </a:r>
            <a:r>
              <a:rPr lang="en-US" sz="3000" dirty="0" err="1" smtClean="0"/>
              <a:t>eg</a:t>
            </a:r>
            <a:r>
              <a:rPr lang="en-US" sz="3000" dirty="0" smtClean="0"/>
              <a:t>. Air Force). Examples – test firing ranges, military areas</a:t>
            </a:r>
          </a:p>
          <a:p>
            <a:r>
              <a:rPr lang="en-US" sz="3000" dirty="0" smtClean="0">
                <a:solidFill>
                  <a:srgbClr val="FF0000"/>
                </a:solidFill>
              </a:rPr>
              <a:t>Prohibited Airspace</a:t>
            </a:r>
            <a:r>
              <a:rPr lang="en-US" sz="3000" dirty="0" smtClean="0"/>
              <a:t> – Can only enter for emergencies (</a:t>
            </a:r>
            <a:r>
              <a:rPr lang="en-US" sz="3000" dirty="0" err="1" smtClean="0"/>
              <a:t>eg</a:t>
            </a:r>
            <a:r>
              <a:rPr lang="en-US" sz="3000" dirty="0" smtClean="0"/>
              <a:t>. Over the White House)</a:t>
            </a:r>
          </a:p>
          <a:p>
            <a:r>
              <a:rPr lang="en-US" sz="3000" dirty="0" smtClean="0">
                <a:solidFill>
                  <a:srgbClr val="FF0000"/>
                </a:solidFill>
              </a:rPr>
              <a:t>Military Operation Area (MOA) </a:t>
            </a:r>
            <a:r>
              <a:rPr lang="en-US" sz="3000" dirty="0" smtClean="0"/>
              <a:t>– Airspace where regular military activities take place. No special permission required, but pilots check with ATC, just in case.</a:t>
            </a:r>
          </a:p>
          <a:p>
            <a:r>
              <a:rPr lang="en-US" sz="3000" dirty="0" smtClean="0">
                <a:solidFill>
                  <a:srgbClr val="FF0000"/>
                </a:solidFill>
              </a:rPr>
              <a:t>Controlled Firing Areas</a:t>
            </a:r>
            <a:r>
              <a:rPr lang="en-US" sz="3000" dirty="0" smtClean="0"/>
              <a:t> – Areas where activities are immediately suspended if aircraft are approaching the area.</a:t>
            </a:r>
          </a:p>
          <a:p>
            <a:endParaRPr lang="en-US" dirty="0"/>
          </a:p>
        </p:txBody>
      </p:sp>
      <p:grpSp>
        <p:nvGrpSpPr>
          <p:cNvPr id="7" name="Group 6"/>
          <p:cNvGrpSpPr/>
          <p:nvPr/>
        </p:nvGrpSpPr>
        <p:grpSpPr>
          <a:xfrm>
            <a:off x="4876800" y="2145268"/>
            <a:ext cx="4046869" cy="3341132"/>
            <a:chOff x="4876800" y="1981200"/>
            <a:chExt cx="4046869" cy="3341132"/>
          </a:xfrm>
        </p:grpSpPr>
        <p:pic>
          <p:nvPicPr>
            <p:cNvPr id="5" name="Picture 4" descr="suassfo.jpg"/>
            <p:cNvPicPr>
              <a:picLocks noChangeAspect="1"/>
            </p:cNvPicPr>
            <p:nvPr/>
          </p:nvPicPr>
          <p:blipFill>
            <a:blip r:embed="rId3" cstate="print"/>
            <a:srcRect l="21161" b="9216"/>
            <a:stretch>
              <a:fillRect/>
            </a:stretch>
          </p:blipFill>
          <p:spPr>
            <a:xfrm>
              <a:off x="4876800" y="1981200"/>
              <a:ext cx="4046869" cy="2971800"/>
            </a:xfrm>
            <a:prstGeom prst="rect">
              <a:avLst/>
            </a:prstGeom>
            <a:ln>
              <a:solidFill>
                <a:srgbClr val="FF0000"/>
              </a:solidFill>
            </a:ln>
          </p:spPr>
        </p:pic>
        <p:sp>
          <p:nvSpPr>
            <p:cNvPr id="6" name="TextBox 5"/>
            <p:cNvSpPr txBox="1"/>
            <p:nvPr/>
          </p:nvSpPr>
          <p:spPr>
            <a:xfrm>
              <a:off x="5410200" y="4953000"/>
              <a:ext cx="2971800" cy="369332"/>
            </a:xfrm>
            <a:prstGeom prst="rect">
              <a:avLst/>
            </a:prstGeom>
            <a:noFill/>
          </p:spPr>
          <p:txBody>
            <a:bodyPr wrap="square" rtlCol="0">
              <a:spAutoFit/>
            </a:bodyPr>
            <a:lstStyle/>
            <a:p>
              <a:pPr algn="ctr"/>
              <a:r>
                <a:rPr lang="en-US" dirty="0" smtClean="0"/>
                <a:t>SUAs near the Bay Area</a:t>
              </a:r>
              <a:endParaRPr lang="en-US" dirty="0"/>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Callsigns</a:t>
            </a:r>
            <a:endParaRPr lang="en-US" dirty="0"/>
          </a:p>
        </p:txBody>
      </p:sp>
      <p:sp>
        <p:nvSpPr>
          <p:cNvPr id="3" name="Content Placeholder 2"/>
          <p:cNvSpPr>
            <a:spLocks noGrp="1"/>
          </p:cNvSpPr>
          <p:nvPr>
            <p:ph idx="1"/>
          </p:nvPr>
        </p:nvSpPr>
        <p:spPr>
          <a:xfrm>
            <a:off x="457200" y="1600200"/>
            <a:ext cx="4648200" cy="4525963"/>
          </a:xfrm>
        </p:spPr>
        <p:txBody>
          <a:bodyPr>
            <a:normAutofit fontScale="55000" lnSpcReduction="20000"/>
          </a:bodyPr>
          <a:lstStyle/>
          <a:p>
            <a:r>
              <a:rPr lang="en-US" dirty="0" smtClean="0"/>
              <a:t>Used to identify aircraft</a:t>
            </a:r>
          </a:p>
          <a:p>
            <a:r>
              <a:rPr lang="en-US" dirty="0" smtClean="0"/>
              <a:t>For General Aviation (private flights), usually registration is used (‘N’ number in the US) and is spoken using aviation alphabet.</a:t>
            </a:r>
          </a:p>
          <a:p>
            <a:r>
              <a:rPr lang="en-US" dirty="0" smtClean="0"/>
              <a:t>Commercial operators use ICAO or FAA </a:t>
            </a:r>
            <a:r>
              <a:rPr lang="en-US" dirty="0" err="1" smtClean="0"/>
              <a:t>callsign</a:t>
            </a:r>
            <a:r>
              <a:rPr lang="en-US" dirty="0" smtClean="0"/>
              <a:t> registered to their company. </a:t>
            </a:r>
            <a:r>
              <a:rPr lang="en-US" dirty="0" err="1" smtClean="0"/>
              <a:t>Callsign</a:t>
            </a:r>
            <a:r>
              <a:rPr lang="en-US" dirty="0" smtClean="0"/>
              <a:t> is normally followed by the flight number.</a:t>
            </a:r>
          </a:p>
          <a:p>
            <a:r>
              <a:rPr lang="en-US" dirty="0" err="1" smtClean="0"/>
              <a:t>Eg</a:t>
            </a:r>
            <a:r>
              <a:rPr lang="en-US" dirty="0" smtClean="0"/>
              <a:t>. DAL212 – in the US, this is spoken ‘Delta two-twelve’, in other countries, it could be ‘Delta two-one-two’. Other examples:</a:t>
            </a:r>
          </a:p>
          <a:p>
            <a:pPr lvl="1"/>
            <a:r>
              <a:rPr lang="en-US" dirty="0" smtClean="0"/>
              <a:t>AAL – ‘American’ – American Airlines</a:t>
            </a:r>
          </a:p>
          <a:p>
            <a:pPr lvl="1"/>
            <a:r>
              <a:rPr lang="en-US" dirty="0" smtClean="0"/>
              <a:t>CPA – ‘Cathay’ – Cathay Pacific (Hong Kong)</a:t>
            </a:r>
          </a:p>
          <a:p>
            <a:pPr lvl="1"/>
            <a:r>
              <a:rPr lang="en-US" dirty="0" smtClean="0"/>
              <a:t>AFR – ‘Air France’ – Air France (France)</a:t>
            </a:r>
          </a:p>
          <a:p>
            <a:r>
              <a:rPr lang="en-US" dirty="0" smtClean="0"/>
              <a:t>If aircraft has a gross take-off weight of more than 300,000 lbs, ‘Heavy’ is appended to the </a:t>
            </a:r>
            <a:r>
              <a:rPr lang="en-US" dirty="0" err="1" smtClean="0"/>
              <a:t>callsign</a:t>
            </a:r>
            <a:r>
              <a:rPr lang="en-US" dirty="0" smtClean="0"/>
              <a:t>. A380 - Super</a:t>
            </a:r>
            <a:endParaRPr lang="en-US" dirty="0"/>
          </a:p>
        </p:txBody>
      </p:sp>
      <p:sp>
        <p:nvSpPr>
          <p:cNvPr id="4" name="TextBox 3"/>
          <p:cNvSpPr txBox="1"/>
          <p:nvPr/>
        </p:nvSpPr>
        <p:spPr>
          <a:xfrm>
            <a:off x="5562600" y="1294686"/>
            <a:ext cx="3200400" cy="4801314"/>
          </a:xfrm>
          <a:prstGeom prst="rect">
            <a:avLst/>
          </a:prstGeom>
          <a:noFill/>
        </p:spPr>
        <p:txBody>
          <a:bodyPr wrap="square" rtlCol="0">
            <a:spAutoFit/>
          </a:bodyPr>
          <a:lstStyle/>
          <a:p>
            <a:r>
              <a:rPr lang="en-US" dirty="0" smtClean="0">
                <a:solidFill>
                  <a:srgbClr val="00B050"/>
                </a:solidFill>
              </a:rPr>
              <a:t>A = Alpha		R = Romeo</a:t>
            </a:r>
          </a:p>
          <a:p>
            <a:r>
              <a:rPr lang="en-US" dirty="0" smtClean="0">
                <a:solidFill>
                  <a:srgbClr val="00B050"/>
                </a:solidFill>
              </a:rPr>
              <a:t>B = Bravo		S = Sierra</a:t>
            </a:r>
          </a:p>
          <a:p>
            <a:r>
              <a:rPr lang="en-US" dirty="0" smtClean="0">
                <a:solidFill>
                  <a:srgbClr val="00B050"/>
                </a:solidFill>
              </a:rPr>
              <a:t>C = Charlie	T = Tango</a:t>
            </a:r>
          </a:p>
          <a:p>
            <a:r>
              <a:rPr lang="en-US" dirty="0" smtClean="0">
                <a:solidFill>
                  <a:srgbClr val="00B050"/>
                </a:solidFill>
              </a:rPr>
              <a:t>D = Delta		U = Uniform</a:t>
            </a:r>
          </a:p>
          <a:p>
            <a:r>
              <a:rPr lang="en-US" dirty="0" smtClean="0">
                <a:solidFill>
                  <a:srgbClr val="00B050"/>
                </a:solidFill>
              </a:rPr>
              <a:t>E = Echo		V = Victor</a:t>
            </a:r>
          </a:p>
          <a:p>
            <a:r>
              <a:rPr lang="en-US" dirty="0" smtClean="0">
                <a:solidFill>
                  <a:srgbClr val="00B050"/>
                </a:solidFill>
              </a:rPr>
              <a:t>F = Foxtrot	W = Whisky</a:t>
            </a:r>
          </a:p>
          <a:p>
            <a:r>
              <a:rPr lang="en-US" dirty="0" smtClean="0">
                <a:solidFill>
                  <a:srgbClr val="00B050"/>
                </a:solidFill>
              </a:rPr>
              <a:t>G = Golf 		X = X-Ray</a:t>
            </a:r>
          </a:p>
          <a:p>
            <a:r>
              <a:rPr lang="en-US" dirty="0" smtClean="0">
                <a:solidFill>
                  <a:srgbClr val="00B050"/>
                </a:solidFill>
              </a:rPr>
              <a:t>H = Hotel		Y = Yankee</a:t>
            </a:r>
          </a:p>
          <a:p>
            <a:r>
              <a:rPr lang="en-US" dirty="0" smtClean="0">
                <a:solidFill>
                  <a:srgbClr val="00B050"/>
                </a:solidFill>
              </a:rPr>
              <a:t>I = India		Z = Zulu</a:t>
            </a:r>
          </a:p>
          <a:p>
            <a:r>
              <a:rPr lang="en-US" dirty="0" smtClean="0">
                <a:solidFill>
                  <a:srgbClr val="00B050"/>
                </a:solidFill>
              </a:rPr>
              <a:t>J = Juliet</a:t>
            </a:r>
          </a:p>
          <a:p>
            <a:r>
              <a:rPr lang="en-US" dirty="0" smtClean="0">
                <a:solidFill>
                  <a:srgbClr val="00B050"/>
                </a:solidFill>
              </a:rPr>
              <a:t>K = Kilo</a:t>
            </a:r>
          </a:p>
          <a:p>
            <a:r>
              <a:rPr lang="en-US" dirty="0" smtClean="0">
                <a:solidFill>
                  <a:srgbClr val="00B050"/>
                </a:solidFill>
              </a:rPr>
              <a:t>L = Lima</a:t>
            </a:r>
          </a:p>
          <a:p>
            <a:r>
              <a:rPr lang="en-US" dirty="0" smtClean="0">
                <a:solidFill>
                  <a:srgbClr val="00B050"/>
                </a:solidFill>
              </a:rPr>
              <a:t>M = Mike</a:t>
            </a:r>
          </a:p>
          <a:p>
            <a:r>
              <a:rPr lang="en-US" dirty="0" smtClean="0">
                <a:solidFill>
                  <a:srgbClr val="00B050"/>
                </a:solidFill>
              </a:rPr>
              <a:t>N = November</a:t>
            </a:r>
          </a:p>
          <a:p>
            <a:r>
              <a:rPr lang="en-US" dirty="0" smtClean="0">
                <a:solidFill>
                  <a:srgbClr val="00B050"/>
                </a:solidFill>
              </a:rPr>
              <a:t>O = Oscar</a:t>
            </a:r>
          </a:p>
          <a:p>
            <a:r>
              <a:rPr lang="en-US" dirty="0" smtClean="0">
                <a:solidFill>
                  <a:srgbClr val="00B050"/>
                </a:solidFill>
              </a:rPr>
              <a:t>P = Papa</a:t>
            </a:r>
          </a:p>
          <a:p>
            <a:r>
              <a:rPr lang="en-US" dirty="0" smtClean="0">
                <a:solidFill>
                  <a:srgbClr val="00B050"/>
                </a:solidFill>
              </a:rPr>
              <a:t>Q = Quebec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5545"/>
            <a:ext cx="8229600" cy="1143000"/>
          </a:xfrm>
        </p:spPr>
        <p:txBody>
          <a:bodyPr>
            <a:normAutofit/>
          </a:bodyPr>
          <a:lstStyle/>
          <a:p>
            <a:r>
              <a:rPr lang="en-US" dirty="0" smtClean="0"/>
              <a:t>What is Air Traffic Control (ATC)?</a:t>
            </a:r>
            <a:endParaRPr lang="en-US" dirty="0"/>
          </a:p>
        </p:txBody>
      </p:sp>
      <p:sp>
        <p:nvSpPr>
          <p:cNvPr id="3" name="Content Placeholder 2"/>
          <p:cNvSpPr>
            <a:spLocks noGrp="1"/>
          </p:cNvSpPr>
          <p:nvPr>
            <p:ph idx="1"/>
          </p:nvPr>
        </p:nvSpPr>
        <p:spPr>
          <a:xfrm>
            <a:off x="457200" y="1646237"/>
            <a:ext cx="8229600" cy="4525963"/>
          </a:xfrm>
        </p:spPr>
        <p:txBody>
          <a:bodyPr/>
          <a:lstStyle/>
          <a:p>
            <a:pPr>
              <a:buNone/>
            </a:pPr>
            <a:r>
              <a:rPr lang="en-US" dirty="0" smtClean="0"/>
              <a:t>“</a:t>
            </a:r>
            <a:r>
              <a:rPr lang="en-US" dirty="0"/>
              <a:t>The primary purpose of the ATC system is to </a:t>
            </a:r>
            <a:r>
              <a:rPr lang="en-US" dirty="0">
                <a:solidFill>
                  <a:srgbClr val="FF0000"/>
                </a:solidFill>
              </a:rPr>
              <a:t>prevent a collision</a:t>
            </a:r>
            <a:r>
              <a:rPr lang="en-US" dirty="0"/>
              <a:t> between aircraft operating in the system and to </a:t>
            </a:r>
            <a:r>
              <a:rPr lang="en-US" dirty="0">
                <a:solidFill>
                  <a:srgbClr val="FF0000"/>
                </a:solidFill>
              </a:rPr>
              <a:t>organize and expedite the flow of traffic</a:t>
            </a:r>
            <a:r>
              <a:rPr lang="en-US" dirty="0"/>
              <a:t>, and to </a:t>
            </a:r>
            <a:r>
              <a:rPr lang="en-US" dirty="0">
                <a:solidFill>
                  <a:srgbClr val="FF0000"/>
                </a:solidFill>
              </a:rPr>
              <a:t>provide support</a:t>
            </a:r>
            <a:r>
              <a:rPr lang="en-US" dirty="0"/>
              <a:t> for National Security and Homeland Defense</a:t>
            </a:r>
            <a:r>
              <a:rPr lang="en-US" dirty="0" smtClean="0"/>
              <a:t>.”</a:t>
            </a:r>
          </a:p>
          <a:p>
            <a:pPr>
              <a:buNone/>
            </a:pPr>
            <a:endParaRPr lang="en-US" dirty="0"/>
          </a:p>
          <a:p>
            <a:pPr>
              <a:buNone/>
            </a:pPr>
            <a:r>
              <a:rPr lang="en-US" dirty="0" smtClean="0"/>
              <a:t>	-FAA Order 7110.65T</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Airport Codes</a:t>
            </a:r>
            <a:endParaRPr lang="en-US" dirty="0"/>
          </a:p>
        </p:txBody>
      </p:sp>
      <p:sp>
        <p:nvSpPr>
          <p:cNvPr id="3" name="Content Placeholder 2"/>
          <p:cNvSpPr>
            <a:spLocks noGrp="1"/>
          </p:cNvSpPr>
          <p:nvPr>
            <p:ph idx="1"/>
          </p:nvPr>
        </p:nvSpPr>
        <p:spPr>
          <a:xfrm>
            <a:off x="457200" y="1341437"/>
            <a:ext cx="4267200" cy="4525963"/>
          </a:xfrm>
        </p:spPr>
        <p:txBody>
          <a:bodyPr>
            <a:normAutofit fontScale="70000" lnSpcReduction="20000"/>
          </a:bodyPr>
          <a:lstStyle/>
          <a:p>
            <a:r>
              <a:rPr lang="en-US" dirty="0" smtClean="0"/>
              <a:t>Two main codes – ICAO code and IATA code</a:t>
            </a:r>
          </a:p>
          <a:p>
            <a:r>
              <a:rPr lang="en-US" dirty="0" smtClean="0"/>
              <a:t>ICAO code</a:t>
            </a:r>
          </a:p>
          <a:p>
            <a:pPr lvl="1"/>
            <a:r>
              <a:rPr lang="en-US" dirty="0" smtClean="0"/>
              <a:t>Four letter code</a:t>
            </a:r>
          </a:p>
          <a:p>
            <a:pPr lvl="1"/>
            <a:r>
              <a:rPr lang="en-US" dirty="0" smtClean="0"/>
              <a:t>Use in ATC and flight planning</a:t>
            </a:r>
          </a:p>
          <a:p>
            <a:pPr lvl="1"/>
            <a:r>
              <a:rPr lang="en-US" dirty="0" smtClean="0"/>
              <a:t>Came about due to huge increase in international flying</a:t>
            </a:r>
          </a:p>
          <a:p>
            <a:r>
              <a:rPr lang="en-US" dirty="0" smtClean="0"/>
              <a:t>IATA code</a:t>
            </a:r>
          </a:p>
          <a:p>
            <a:pPr lvl="1"/>
            <a:r>
              <a:rPr lang="en-US" dirty="0" smtClean="0"/>
              <a:t>Three letter code</a:t>
            </a:r>
          </a:p>
          <a:p>
            <a:pPr lvl="1"/>
            <a:r>
              <a:rPr lang="en-US" dirty="0" smtClean="0"/>
              <a:t>What you see on your baggage tag!</a:t>
            </a:r>
          </a:p>
          <a:p>
            <a:pPr lvl="1"/>
            <a:r>
              <a:rPr lang="en-US" dirty="0" smtClean="0"/>
              <a:t>Also provides codes for railroads</a:t>
            </a:r>
          </a:p>
          <a:p>
            <a:pPr lvl="1"/>
            <a:r>
              <a:rPr lang="en-US" dirty="0" smtClean="0"/>
              <a:t>In the US – many are the same as the VOR identifiers</a:t>
            </a:r>
            <a:endParaRPr lang="en-US" dirty="0"/>
          </a:p>
        </p:txBody>
      </p:sp>
      <p:sp>
        <p:nvSpPr>
          <p:cNvPr id="5" name="TextBox 4"/>
          <p:cNvSpPr txBox="1"/>
          <p:nvPr/>
        </p:nvSpPr>
        <p:spPr>
          <a:xfrm>
            <a:off x="5029200" y="1295400"/>
            <a:ext cx="3886200" cy="2031325"/>
          </a:xfrm>
          <a:prstGeom prst="rect">
            <a:avLst/>
          </a:prstGeom>
          <a:noFill/>
        </p:spPr>
        <p:txBody>
          <a:bodyPr wrap="square" rtlCol="0">
            <a:spAutoFit/>
          </a:bodyPr>
          <a:lstStyle/>
          <a:p>
            <a:r>
              <a:rPr lang="en-US" dirty="0" smtClean="0">
                <a:solidFill>
                  <a:srgbClr val="FF0000"/>
                </a:solidFill>
              </a:rPr>
              <a:t>Example ICAO codes:</a:t>
            </a:r>
          </a:p>
          <a:p>
            <a:pPr>
              <a:buFontTx/>
              <a:buChar char="-"/>
            </a:pPr>
            <a:r>
              <a:rPr lang="en-US" dirty="0" smtClean="0"/>
              <a:t>KLAX = Los Angeles, USA</a:t>
            </a:r>
          </a:p>
          <a:p>
            <a:pPr>
              <a:buFontTx/>
              <a:buChar char="-"/>
            </a:pPr>
            <a:r>
              <a:rPr lang="en-US" dirty="0" smtClean="0"/>
              <a:t>VABB = Mumbai, India</a:t>
            </a:r>
          </a:p>
          <a:p>
            <a:pPr>
              <a:buFontTx/>
              <a:buChar char="-"/>
            </a:pPr>
            <a:r>
              <a:rPr lang="en-US" dirty="0" smtClean="0"/>
              <a:t>YSSY = Sydney, Australia</a:t>
            </a:r>
          </a:p>
          <a:p>
            <a:pPr>
              <a:buFontTx/>
              <a:buChar char="-"/>
            </a:pPr>
            <a:r>
              <a:rPr lang="en-US" dirty="0" smtClean="0"/>
              <a:t>LFPG = Paris Charles-de-Gaulle, France</a:t>
            </a:r>
          </a:p>
          <a:p>
            <a:pPr>
              <a:buFontTx/>
              <a:buChar char="-"/>
            </a:pPr>
            <a:r>
              <a:rPr lang="en-US" dirty="0" smtClean="0"/>
              <a:t>WSSS = Singapore</a:t>
            </a:r>
          </a:p>
          <a:p>
            <a:pPr>
              <a:buFontTx/>
              <a:buChar char="-"/>
            </a:pPr>
            <a:r>
              <a:rPr lang="en-US" dirty="0" smtClean="0"/>
              <a:t>FAJS = Johannesburg, South Africa</a:t>
            </a:r>
            <a:endParaRPr lang="en-US" dirty="0"/>
          </a:p>
        </p:txBody>
      </p:sp>
      <p:grpSp>
        <p:nvGrpSpPr>
          <p:cNvPr id="15" name="Group 14"/>
          <p:cNvGrpSpPr/>
          <p:nvPr/>
        </p:nvGrpSpPr>
        <p:grpSpPr>
          <a:xfrm>
            <a:off x="4343400" y="3429000"/>
            <a:ext cx="2666999" cy="2590799"/>
            <a:chOff x="4343400" y="3657600"/>
            <a:chExt cx="2666999" cy="2590799"/>
          </a:xfrm>
        </p:grpSpPr>
        <p:grpSp>
          <p:nvGrpSpPr>
            <p:cNvPr id="12" name="Group 11"/>
            <p:cNvGrpSpPr/>
            <p:nvPr/>
          </p:nvGrpSpPr>
          <p:grpSpPr>
            <a:xfrm>
              <a:off x="5029200" y="3657600"/>
              <a:ext cx="1981199" cy="2590799"/>
              <a:chOff x="4876800" y="3657600"/>
              <a:chExt cx="1981199" cy="2590799"/>
            </a:xfrm>
          </p:grpSpPr>
          <p:pic>
            <p:nvPicPr>
              <p:cNvPr id="62468" name="Picture 4" descr="http://farm1.static.flickr.com/36/121452245_4fb2933e9c.jpg"/>
              <p:cNvPicPr>
                <a:picLocks noChangeAspect="1" noChangeArrowheads="1"/>
              </p:cNvPicPr>
              <p:nvPr/>
            </p:nvPicPr>
            <p:blipFill>
              <a:blip r:embed="rId3" cstate="print"/>
              <a:srcRect l="38300" t="22168" r="7300" b="20874"/>
              <a:stretch>
                <a:fillRect/>
              </a:stretch>
            </p:blipFill>
            <p:spPr bwMode="auto">
              <a:xfrm rot="5400000">
                <a:off x="4724400" y="4114800"/>
                <a:ext cx="2590799" cy="1676399"/>
              </a:xfrm>
              <a:prstGeom prst="rect">
                <a:avLst/>
              </a:prstGeom>
              <a:noFill/>
            </p:spPr>
          </p:pic>
          <p:sp>
            <p:nvSpPr>
              <p:cNvPr id="7" name="Oval 6"/>
              <p:cNvSpPr/>
              <p:nvPr/>
            </p:nvSpPr>
            <p:spPr>
              <a:xfrm>
                <a:off x="5638800" y="44958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endCxn id="7" idx="2"/>
              </p:cNvCxnSpPr>
              <p:nvPr/>
            </p:nvCxnSpPr>
            <p:spPr>
              <a:xfrm flipV="1">
                <a:off x="4876800" y="4686300"/>
                <a:ext cx="762000" cy="2667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638800" y="4924425"/>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endCxn id="10" idx="2"/>
              </p:cNvCxnSpPr>
              <p:nvPr/>
            </p:nvCxnSpPr>
            <p:spPr>
              <a:xfrm flipV="1">
                <a:off x="4876800" y="5114925"/>
                <a:ext cx="762000" cy="2667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343400" y="4800600"/>
              <a:ext cx="990600" cy="276999"/>
            </a:xfrm>
            <a:prstGeom prst="rect">
              <a:avLst/>
            </a:prstGeom>
            <a:noFill/>
          </p:spPr>
          <p:txBody>
            <a:bodyPr wrap="square" rtlCol="0">
              <a:spAutoFit/>
            </a:bodyPr>
            <a:lstStyle/>
            <a:p>
              <a:r>
                <a:rPr lang="en-US" sz="1200" dirty="0" smtClean="0"/>
                <a:t>Montreal</a:t>
              </a:r>
              <a:endParaRPr lang="en-US" sz="1200" dirty="0"/>
            </a:p>
          </p:txBody>
        </p:sp>
        <p:sp>
          <p:nvSpPr>
            <p:cNvPr id="14" name="TextBox 13"/>
            <p:cNvSpPr txBox="1"/>
            <p:nvPr/>
          </p:nvSpPr>
          <p:spPr>
            <a:xfrm>
              <a:off x="4572000" y="5329535"/>
              <a:ext cx="990600" cy="461665"/>
            </a:xfrm>
            <a:prstGeom prst="rect">
              <a:avLst/>
            </a:prstGeom>
            <a:noFill/>
          </p:spPr>
          <p:txBody>
            <a:bodyPr wrap="square" rtlCol="0">
              <a:spAutoFit/>
            </a:bodyPr>
            <a:lstStyle/>
            <a:p>
              <a:r>
                <a:rPr lang="en-US" sz="1200" dirty="0" smtClean="0"/>
                <a:t>London- Heathrow</a:t>
              </a:r>
              <a:endParaRPr lang="en-US" sz="1200" dirty="0"/>
            </a:p>
          </p:txBody>
        </p:sp>
      </p:grpSp>
      <p:pic>
        <p:nvPicPr>
          <p:cNvPr id="1026" name="Picture 2"/>
          <p:cNvPicPr>
            <a:picLocks noChangeAspect="1" noChangeArrowheads="1"/>
          </p:cNvPicPr>
          <p:nvPr/>
        </p:nvPicPr>
        <p:blipFill>
          <a:blip r:embed="rId4" cstate="print"/>
          <a:srcRect/>
          <a:stretch>
            <a:fillRect/>
          </a:stretch>
        </p:blipFill>
        <p:spPr bwMode="auto">
          <a:xfrm>
            <a:off x="7315200" y="3429000"/>
            <a:ext cx="1426789" cy="27574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ICAO Airport Codes</a:t>
            </a:r>
            <a:endParaRPr lang="en-US" dirty="0"/>
          </a:p>
        </p:txBody>
      </p:sp>
      <p:pic>
        <p:nvPicPr>
          <p:cNvPr id="4" name="Picture 2" descr="File:ICAO-countries.png"/>
          <p:cNvPicPr>
            <a:picLocks noChangeAspect="1" noChangeArrowheads="1"/>
          </p:cNvPicPr>
          <p:nvPr/>
        </p:nvPicPr>
        <p:blipFill>
          <a:blip r:embed="rId3" cstate="print"/>
          <a:srcRect/>
          <a:stretch>
            <a:fillRect/>
          </a:stretch>
        </p:blipFill>
        <p:spPr bwMode="auto">
          <a:xfrm>
            <a:off x="301345" y="1752600"/>
            <a:ext cx="8598892" cy="42672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Commercial aircraft flight plan</a:t>
            </a:r>
            <a:endParaRPr lang="en-US" dirty="0"/>
          </a:p>
        </p:txBody>
      </p:sp>
      <p:sp>
        <p:nvSpPr>
          <p:cNvPr id="3" name="Content Placeholder 2"/>
          <p:cNvSpPr>
            <a:spLocks noGrp="1"/>
          </p:cNvSpPr>
          <p:nvPr>
            <p:ph idx="1"/>
          </p:nvPr>
        </p:nvSpPr>
        <p:spPr>
          <a:xfrm>
            <a:off x="609600" y="1524000"/>
            <a:ext cx="8229600" cy="2057400"/>
          </a:xfrm>
        </p:spPr>
        <p:txBody>
          <a:bodyPr>
            <a:normAutofit fontScale="55000" lnSpcReduction="20000"/>
          </a:bodyPr>
          <a:lstStyle/>
          <a:p>
            <a:r>
              <a:rPr lang="en-US" dirty="0" smtClean="0"/>
              <a:t>A flight plan is a set of points and procedures that an aircraft must follow to reach its destination</a:t>
            </a:r>
          </a:p>
          <a:p>
            <a:r>
              <a:rPr lang="en-US" dirty="0" smtClean="0"/>
              <a:t>All commercial flights need to file an IFR flight plan</a:t>
            </a:r>
          </a:p>
          <a:p>
            <a:r>
              <a:rPr lang="en-US" dirty="0" smtClean="0"/>
              <a:t>Normally filed several hours in advance by the airline, with the FAA</a:t>
            </a:r>
          </a:p>
          <a:p>
            <a:r>
              <a:rPr lang="en-US" dirty="0" smtClean="0"/>
              <a:t>Can change frequently due to weather and other operational constraints</a:t>
            </a:r>
          </a:p>
          <a:p>
            <a:r>
              <a:rPr lang="en-US" dirty="0" smtClean="0"/>
              <a:t>Altitude, planned cruise speed and departure time is also included</a:t>
            </a:r>
          </a:p>
          <a:p>
            <a:r>
              <a:rPr lang="en-US" dirty="0" smtClean="0">
                <a:solidFill>
                  <a:schemeClr val="tx2">
                    <a:lumMod val="75000"/>
                  </a:schemeClr>
                </a:solidFill>
              </a:rPr>
              <a:t>Delta 132</a:t>
            </a:r>
            <a:r>
              <a:rPr lang="en-US" dirty="0" smtClean="0"/>
              <a:t> from </a:t>
            </a:r>
            <a:r>
              <a:rPr lang="en-US" dirty="0" smtClean="0">
                <a:solidFill>
                  <a:srgbClr val="FFC000"/>
                </a:solidFill>
              </a:rPr>
              <a:t>SFO</a:t>
            </a:r>
            <a:r>
              <a:rPr lang="en-US" dirty="0" smtClean="0"/>
              <a:t> to </a:t>
            </a:r>
            <a:r>
              <a:rPr lang="en-US" dirty="0" smtClean="0">
                <a:solidFill>
                  <a:srgbClr val="FFC000"/>
                </a:solidFill>
              </a:rPr>
              <a:t>JFK</a:t>
            </a:r>
            <a:r>
              <a:rPr lang="en-US" dirty="0" smtClean="0"/>
              <a:t> on 4/9/2011 – cruise at FL370 (37,000 ft)</a:t>
            </a:r>
            <a:endParaRPr lang="en-US" dirty="0"/>
          </a:p>
        </p:txBody>
      </p:sp>
      <p:sp>
        <p:nvSpPr>
          <p:cNvPr id="4" name="TextBox 3"/>
          <p:cNvSpPr txBox="1"/>
          <p:nvPr/>
        </p:nvSpPr>
        <p:spPr>
          <a:xfrm>
            <a:off x="609600" y="3505200"/>
            <a:ext cx="7924800" cy="1384995"/>
          </a:xfrm>
          <a:prstGeom prst="rect">
            <a:avLst/>
          </a:prstGeom>
          <a:noFill/>
        </p:spPr>
        <p:txBody>
          <a:bodyPr wrap="square" rtlCol="0">
            <a:spAutoFit/>
          </a:bodyPr>
          <a:lstStyle/>
          <a:p>
            <a:pPr algn="ctr"/>
            <a:r>
              <a:rPr lang="en-US" sz="2800" dirty="0" smtClean="0">
                <a:solidFill>
                  <a:srgbClr val="FFC000"/>
                </a:solidFill>
              </a:rPr>
              <a:t>KSFO</a:t>
            </a:r>
            <a:r>
              <a:rPr lang="en-US" sz="2800" dirty="0" smtClean="0">
                <a:solidFill>
                  <a:srgbClr val="FF0000"/>
                </a:solidFill>
              </a:rPr>
              <a:t> - CUIT2</a:t>
            </a:r>
            <a:r>
              <a:rPr lang="en-US" sz="2800" dirty="0" smtClean="0"/>
              <a:t> – </a:t>
            </a:r>
            <a:r>
              <a:rPr lang="en-US" sz="2800" dirty="0" smtClean="0">
                <a:solidFill>
                  <a:srgbClr val="00B050"/>
                </a:solidFill>
              </a:rPr>
              <a:t>LIN</a:t>
            </a:r>
            <a:r>
              <a:rPr lang="en-US" sz="2800" dirty="0" smtClean="0"/>
              <a:t> – </a:t>
            </a:r>
            <a:r>
              <a:rPr lang="en-US" sz="2800" dirty="0" smtClean="0">
                <a:solidFill>
                  <a:schemeClr val="accent2">
                    <a:lumMod val="75000"/>
                  </a:schemeClr>
                </a:solidFill>
              </a:rPr>
              <a:t>PEONS</a:t>
            </a:r>
            <a:r>
              <a:rPr lang="en-US" sz="2800" dirty="0" smtClean="0"/>
              <a:t> – </a:t>
            </a:r>
            <a:r>
              <a:rPr lang="en-US" sz="2800" dirty="0" smtClean="0">
                <a:solidFill>
                  <a:schemeClr val="accent2">
                    <a:lumMod val="75000"/>
                  </a:schemeClr>
                </a:solidFill>
              </a:rPr>
              <a:t>INSLO</a:t>
            </a:r>
            <a:r>
              <a:rPr lang="en-US" sz="2800" dirty="0" smtClean="0"/>
              <a:t> – </a:t>
            </a:r>
            <a:r>
              <a:rPr lang="en-US" sz="2800" dirty="0" smtClean="0">
                <a:solidFill>
                  <a:srgbClr val="00B050"/>
                </a:solidFill>
              </a:rPr>
              <a:t>DTA</a:t>
            </a:r>
            <a:r>
              <a:rPr lang="en-US" sz="2800" dirty="0" smtClean="0"/>
              <a:t> - </a:t>
            </a:r>
            <a:r>
              <a:rPr lang="en-US" sz="2800" dirty="0" smtClean="0">
                <a:solidFill>
                  <a:schemeClr val="accent5"/>
                </a:solidFill>
              </a:rPr>
              <a:t>J148</a:t>
            </a:r>
            <a:r>
              <a:rPr lang="en-US" sz="2800" dirty="0" smtClean="0"/>
              <a:t> – </a:t>
            </a:r>
            <a:r>
              <a:rPr lang="en-US" sz="2800" dirty="0" smtClean="0">
                <a:solidFill>
                  <a:srgbClr val="00B050"/>
                </a:solidFill>
              </a:rPr>
              <a:t>MTU</a:t>
            </a:r>
            <a:r>
              <a:rPr lang="en-US" sz="2800" dirty="0" smtClean="0"/>
              <a:t> – </a:t>
            </a:r>
            <a:r>
              <a:rPr lang="en-US" sz="2800" dirty="0" smtClean="0">
                <a:solidFill>
                  <a:srgbClr val="00B050"/>
                </a:solidFill>
              </a:rPr>
              <a:t>LAR</a:t>
            </a:r>
            <a:r>
              <a:rPr lang="en-US" sz="2800" dirty="0" smtClean="0"/>
              <a:t> – </a:t>
            </a:r>
            <a:r>
              <a:rPr lang="en-US" sz="2800" dirty="0" smtClean="0">
                <a:solidFill>
                  <a:srgbClr val="00B050"/>
                </a:solidFill>
              </a:rPr>
              <a:t>ONL</a:t>
            </a:r>
            <a:r>
              <a:rPr lang="en-US" sz="2800" dirty="0" smtClean="0"/>
              <a:t> - </a:t>
            </a:r>
            <a:r>
              <a:rPr lang="en-US" sz="2800" dirty="0" smtClean="0">
                <a:solidFill>
                  <a:schemeClr val="accent5"/>
                </a:solidFill>
              </a:rPr>
              <a:t>J94</a:t>
            </a:r>
            <a:r>
              <a:rPr lang="en-US" sz="2800" dirty="0" smtClean="0"/>
              <a:t> – </a:t>
            </a:r>
            <a:r>
              <a:rPr lang="en-US" sz="2800" dirty="0" smtClean="0">
                <a:solidFill>
                  <a:srgbClr val="00B050"/>
                </a:solidFill>
              </a:rPr>
              <a:t>FOD</a:t>
            </a:r>
            <a:r>
              <a:rPr lang="en-US" sz="2800" dirty="0" smtClean="0"/>
              <a:t> - </a:t>
            </a:r>
            <a:r>
              <a:rPr lang="en-US" sz="2800" dirty="0" smtClean="0">
                <a:solidFill>
                  <a:schemeClr val="accent2">
                    <a:lumMod val="75000"/>
                  </a:schemeClr>
                </a:solidFill>
              </a:rPr>
              <a:t>KG75M</a:t>
            </a:r>
            <a:r>
              <a:rPr lang="en-US" sz="2800" dirty="0" smtClean="0"/>
              <a:t>  - </a:t>
            </a:r>
            <a:r>
              <a:rPr lang="en-US" sz="2800" dirty="0" smtClean="0">
                <a:solidFill>
                  <a:schemeClr val="accent2">
                    <a:lumMod val="75000"/>
                  </a:schemeClr>
                </a:solidFill>
              </a:rPr>
              <a:t>DAFLU</a:t>
            </a:r>
            <a:r>
              <a:rPr lang="en-US" sz="2800" dirty="0" smtClean="0"/>
              <a:t> - </a:t>
            </a:r>
            <a:r>
              <a:rPr lang="en-US" sz="2800" dirty="0" smtClean="0">
                <a:solidFill>
                  <a:schemeClr val="accent5"/>
                </a:solidFill>
              </a:rPr>
              <a:t>J70</a:t>
            </a:r>
            <a:r>
              <a:rPr lang="en-US" sz="2800" dirty="0" smtClean="0"/>
              <a:t> – </a:t>
            </a:r>
            <a:r>
              <a:rPr lang="en-US" sz="2800" dirty="0" smtClean="0">
                <a:solidFill>
                  <a:srgbClr val="00B050"/>
                </a:solidFill>
              </a:rPr>
              <a:t>LVZ</a:t>
            </a:r>
            <a:r>
              <a:rPr lang="en-US" sz="2800" dirty="0" smtClean="0"/>
              <a:t> - </a:t>
            </a:r>
            <a:r>
              <a:rPr lang="en-US" sz="2800" dirty="0" smtClean="0">
                <a:solidFill>
                  <a:srgbClr val="FF0000"/>
                </a:solidFill>
              </a:rPr>
              <a:t>LENDY5 - </a:t>
            </a:r>
            <a:r>
              <a:rPr lang="en-US" sz="2800" dirty="0" smtClean="0">
                <a:solidFill>
                  <a:srgbClr val="FFC000"/>
                </a:solidFill>
              </a:rPr>
              <a:t>KFJK</a:t>
            </a:r>
            <a:endParaRPr lang="en-US" sz="2800" dirty="0">
              <a:solidFill>
                <a:srgbClr val="FFC000"/>
              </a:solidFill>
            </a:endParaRPr>
          </a:p>
        </p:txBody>
      </p:sp>
      <p:sp>
        <p:nvSpPr>
          <p:cNvPr id="5" name="TextBox 4"/>
          <p:cNvSpPr txBox="1"/>
          <p:nvPr/>
        </p:nvSpPr>
        <p:spPr>
          <a:xfrm>
            <a:off x="609600" y="4876800"/>
            <a:ext cx="3810000" cy="2308324"/>
          </a:xfrm>
          <a:prstGeom prst="rect">
            <a:avLst/>
          </a:prstGeom>
          <a:noFill/>
        </p:spPr>
        <p:txBody>
          <a:bodyPr wrap="square" rtlCol="0">
            <a:spAutoFit/>
          </a:bodyPr>
          <a:lstStyle/>
          <a:p>
            <a:r>
              <a:rPr lang="en-US" dirty="0" smtClean="0">
                <a:solidFill>
                  <a:srgbClr val="FFC000"/>
                </a:solidFill>
              </a:rPr>
              <a:t>Orange = Airport</a:t>
            </a:r>
          </a:p>
          <a:p>
            <a:r>
              <a:rPr lang="en-US" dirty="0" smtClean="0">
                <a:solidFill>
                  <a:srgbClr val="FF0000"/>
                </a:solidFill>
              </a:rPr>
              <a:t>Red = Arrival or Departure Procedure</a:t>
            </a:r>
          </a:p>
          <a:p>
            <a:r>
              <a:rPr lang="en-US" dirty="0" smtClean="0">
                <a:solidFill>
                  <a:srgbClr val="00B050"/>
                </a:solidFill>
              </a:rPr>
              <a:t>Green = VOR/VOR-DME/VORTAC</a:t>
            </a:r>
          </a:p>
          <a:p>
            <a:r>
              <a:rPr lang="en-US" dirty="0" smtClean="0">
                <a:solidFill>
                  <a:schemeClr val="accent2">
                    <a:lumMod val="75000"/>
                  </a:schemeClr>
                </a:solidFill>
              </a:rPr>
              <a:t>Brown = Waypoints</a:t>
            </a:r>
          </a:p>
          <a:p>
            <a:r>
              <a:rPr lang="en-US" dirty="0" smtClean="0">
                <a:solidFill>
                  <a:schemeClr val="accent5"/>
                </a:solidFill>
              </a:rPr>
              <a:t>Blue = </a:t>
            </a:r>
            <a:r>
              <a:rPr lang="en-US" dirty="0" err="1" smtClean="0">
                <a:solidFill>
                  <a:schemeClr val="accent5"/>
                </a:solidFill>
              </a:rPr>
              <a:t>Jetway</a:t>
            </a:r>
            <a:endParaRPr lang="en-US" dirty="0" smtClean="0">
              <a:solidFill>
                <a:schemeClr val="accent2">
                  <a:lumMod val="75000"/>
                </a:schemeClr>
              </a:solidFill>
            </a:endParaRPr>
          </a:p>
          <a:p>
            <a:endParaRPr lang="en-US" dirty="0" smtClean="0">
              <a:solidFill>
                <a:srgbClr val="00B050"/>
              </a:solidFill>
            </a:endParaRPr>
          </a:p>
          <a:p>
            <a:endParaRPr lang="en-US" dirty="0" smtClean="0">
              <a:solidFill>
                <a:srgbClr val="FF0000"/>
              </a:solidFill>
            </a:endParaRPr>
          </a:p>
          <a:p>
            <a:endParaRPr lang="en-US"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686800" cy="1143000"/>
          </a:xfrm>
        </p:spPr>
        <p:txBody>
          <a:bodyPr>
            <a:normAutofit fontScale="90000"/>
          </a:bodyPr>
          <a:lstStyle/>
          <a:p>
            <a:r>
              <a:rPr lang="en-US" dirty="0" smtClean="0"/>
              <a:t>Graphical depiction of DAL132 flight plan</a:t>
            </a:r>
            <a:endParaRPr lang="en-US" dirty="0"/>
          </a:p>
        </p:txBody>
      </p:sp>
      <p:sp>
        <p:nvSpPr>
          <p:cNvPr id="22" name="TextBox 21"/>
          <p:cNvSpPr txBox="1"/>
          <p:nvPr/>
        </p:nvSpPr>
        <p:spPr>
          <a:xfrm>
            <a:off x="152400" y="1066800"/>
            <a:ext cx="3276600" cy="584775"/>
          </a:xfrm>
          <a:prstGeom prst="rect">
            <a:avLst/>
          </a:prstGeom>
          <a:noFill/>
        </p:spPr>
        <p:txBody>
          <a:bodyPr wrap="square" rtlCol="0">
            <a:spAutoFit/>
          </a:bodyPr>
          <a:lstStyle/>
          <a:p>
            <a:r>
              <a:rPr lang="en-US" sz="1600" dirty="0" smtClean="0"/>
              <a:t>KSFO and KJFK – Clearance Delivery, Ground Control and Tower</a:t>
            </a:r>
            <a:endParaRPr lang="en-US" sz="1600" dirty="0"/>
          </a:p>
        </p:txBody>
      </p:sp>
      <p:sp>
        <p:nvSpPr>
          <p:cNvPr id="23" name="TextBox 22"/>
          <p:cNvSpPr txBox="1"/>
          <p:nvPr/>
        </p:nvSpPr>
        <p:spPr>
          <a:xfrm>
            <a:off x="5105400" y="1015425"/>
            <a:ext cx="4038600" cy="584775"/>
          </a:xfrm>
          <a:prstGeom prst="rect">
            <a:avLst/>
          </a:prstGeom>
          <a:noFill/>
        </p:spPr>
        <p:txBody>
          <a:bodyPr wrap="square" rtlCol="0">
            <a:spAutoFit/>
          </a:bodyPr>
          <a:lstStyle/>
          <a:p>
            <a:r>
              <a:rPr lang="en-US" sz="1600" dirty="0" smtClean="0"/>
              <a:t>LIN to PEONS – </a:t>
            </a:r>
            <a:r>
              <a:rPr lang="en-US" sz="1600" dirty="0" err="1" smtClean="0"/>
              <a:t>NorCal</a:t>
            </a:r>
            <a:r>
              <a:rPr lang="en-US" sz="1600" dirty="0" smtClean="0"/>
              <a:t> Departure</a:t>
            </a:r>
          </a:p>
          <a:p>
            <a:r>
              <a:rPr lang="en-US" sz="1600" dirty="0" smtClean="0"/>
              <a:t>LVZ to KJFK – New York Center and TRACON</a:t>
            </a:r>
            <a:endParaRPr lang="en-US" sz="1600" dirty="0"/>
          </a:p>
        </p:txBody>
      </p:sp>
      <p:grpSp>
        <p:nvGrpSpPr>
          <p:cNvPr id="21" name="Group 20"/>
          <p:cNvGrpSpPr/>
          <p:nvPr/>
        </p:nvGrpSpPr>
        <p:grpSpPr>
          <a:xfrm>
            <a:off x="457200" y="1632680"/>
            <a:ext cx="8262094" cy="4453354"/>
            <a:chOff x="457200" y="1632680"/>
            <a:chExt cx="8262094" cy="4453354"/>
          </a:xfrm>
        </p:grpSpPr>
        <p:pic>
          <p:nvPicPr>
            <p:cNvPr id="67586" name="Picture 2"/>
            <p:cNvPicPr>
              <a:picLocks noChangeAspect="1" noChangeArrowheads="1"/>
            </p:cNvPicPr>
            <p:nvPr/>
          </p:nvPicPr>
          <p:blipFill>
            <a:blip r:embed="rId3" cstate="print"/>
            <a:srcRect t="6977"/>
            <a:stretch>
              <a:fillRect/>
            </a:stretch>
          </p:blipFill>
          <p:spPr bwMode="auto">
            <a:xfrm>
              <a:off x="457200" y="1632680"/>
              <a:ext cx="8262094" cy="4294732"/>
            </a:xfrm>
            <a:prstGeom prst="rect">
              <a:avLst/>
            </a:prstGeom>
            <a:noFill/>
            <a:ln w="9525">
              <a:noFill/>
              <a:miter lim="800000"/>
              <a:headEnd/>
              <a:tailEnd/>
            </a:ln>
            <a:effectLst/>
          </p:spPr>
        </p:pic>
        <p:sp>
          <p:nvSpPr>
            <p:cNvPr id="8" name="TextBox 7"/>
            <p:cNvSpPr txBox="1"/>
            <p:nvPr/>
          </p:nvSpPr>
          <p:spPr>
            <a:xfrm>
              <a:off x="1371600" y="3581400"/>
              <a:ext cx="685800" cy="369332"/>
            </a:xfrm>
            <a:prstGeom prst="rect">
              <a:avLst/>
            </a:prstGeom>
            <a:noFill/>
          </p:spPr>
          <p:txBody>
            <a:bodyPr wrap="square" rtlCol="0">
              <a:spAutoFit/>
            </a:bodyPr>
            <a:lstStyle/>
            <a:p>
              <a:r>
                <a:rPr lang="en-US" dirty="0" smtClean="0">
                  <a:solidFill>
                    <a:srgbClr val="00B050"/>
                  </a:solidFill>
                </a:rPr>
                <a:t>LIN</a:t>
              </a:r>
              <a:endParaRPr lang="en-US" dirty="0">
                <a:solidFill>
                  <a:srgbClr val="00B050"/>
                </a:solidFill>
              </a:endParaRPr>
            </a:p>
          </p:txBody>
        </p:sp>
        <p:sp>
          <p:nvSpPr>
            <p:cNvPr id="9" name="TextBox 8"/>
            <p:cNvSpPr txBox="1"/>
            <p:nvPr/>
          </p:nvSpPr>
          <p:spPr>
            <a:xfrm>
              <a:off x="914400" y="3200400"/>
              <a:ext cx="914400" cy="369332"/>
            </a:xfrm>
            <a:prstGeom prst="rect">
              <a:avLst/>
            </a:prstGeom>
            <a:noFill/>
          </p:spPr>
          <p:txBody>
            <a:bodyPr wrap="square" rtlCol="0">
              <a:spAutoFit/>
            </a:bodyPr>
            <a:lstStyle/>
            <a:p>
              <a:r>
                <a:rPr lang="en-US" dirty="0" smtClean="0">
                  <a:solidFill>
                    <a:schemeClr val="accent2">
                      <a:lumMod val="75000"/>
                    </a:schemeClr>
                  </a:solidFill>
                </a:rPr>
                <a:t>PEONS</a:t>
              </a:r>
              <a:endParaRPr lang="en-US" dirty="0">
                <a:solidFill>
                  <a:schemeClr val="accent2">
                    <a:lumMod val="75000"/>
                  </a:schemeClr>
                </a:solidFill>
              </a:endParaRPr>
            </a:p>
          </p:txBody>
        </p:sp>
        <p:sp>
          <p:nvSpPr>
            <p:cNvPr id="10" name="TextBox 9"/>
            <p:cNvSpPr txBox="1"/>
            <p:nvPr/>
          </p:nvSpPr>
          <p:spPr>
            <a:xfrm>
              <a:off x="1600200" y="3505200"/>
              <a:ext cx="914400" cy="369332"/>
            </a:xfrm>
            <a:prstGeom prst="rect">
              <a:avLst/>
            </a:prstGeom>
            <a:noFill/>
          </p:spPr>
          <p:txBody>
            <a:bodyPr wrap="square" rtlCol="0">
              <a:spAutoFit/>
            </a:bodyPr>
            <a:lstStyle/>
            <a:p>
              <a:r>
                <a:rPr lang="en-US" dirty="0" smtClean="0">
                  <a:solidFill>
                    <a:schemeClr val="accent2">
                      <a:lumMod val="75000"/>
                    </a:schemeClr>
                  </a:solidFill>
                </a:rPr>
                <a:t>INSLO</a:t>
              </a:r>
              <a:endParaRPr lang="en-US" dirty="0">
                <a:solidFill>
                  <a:schemeClr val="accent2">
                    <a:lumMod val="75000"/>
                  </a:schemeClr>
                </a:solidFill>
              </a:endParaRPr>
            </a:p>
          </p:txBody>
        </p:sp>
        <p:sp>
          <p:nvSpPr>
            <p:cNvPr id="11" name="TextBox 10"/>
            <p:cNvSpPr txBox="1"/>
            <p:nvPr/>
          </p:nvSpPr>
          <p:spPr>
            <a:xfrm>
              <a:off x="2133600" y="3124200"/>
              <a:ext cx="914400" cy="369332"/>
            </a:xfrm>
            <a:prstGeom prst="rect">
              <a:avLst/>
            </a:prstGeom>
            <a:noFill/>
          </p:spPr>
          <p:txBody>
            <a:bodyPr wrap="square" rtlCol="0">
              <a:spAutoFit/>
            </a:bodyPr>
            <a:lstStyle/>
            <a:p>
              <a:r>
                <a:rPr lang="en-US" dirty="0" smtClean="0">
                  <a:solidFill>
                    <a:srgbClr val="00B050"/>
                  </a:solidFill>
                </a:rPr>
                <a:t>DTA</a:t>
              </a:r>
              <a:endParaRPr lang="en-US" dirty="0">
                <a:solidFill>
                  <a:srgbClr val="00B050"/>
                </a:solidFill>
              </a:endParaRPr>
            </a:p>
          </p:txBody>
        </p:sp>
        <p:sp>
          <p:nvSpPr>
            <p:cNvPr id="12" name="TextBox 11"/>
            <p:cNvSpPr txBox="1"/>
            <p:nvPr/>
          </p:nvSpPr>
          <p:spPr>
            <a:xfrm>
              <a:off x="2667000" y="3352800"/>
              <a:ext cx="914400" cy="369332"/>
            </a:xfrm>
            <a:prstGeom prst="rect">
              <a:avLst/>
            </a:prstGeom>
            <a:noFill/>
          </p:spPr>
          <p:txBody>
            <a:bodyPr wrap="square" rtlCol="0">
              <a:spAutoFit/>
            </a:bodyPr>
            <a:lstStyle/>
            <a:p>
              <a:r>
                <a:rPr lang="en-US" dirty="0" smtClean="0">
                  <a:solidFill>
                    <a:srgbClr val="00B050"/>
                  </a:solidFill>
                </a:rPr>
                <a:t>MTU</a:t>
              </a:r>
              <a:endParaRPr lang="en-US" dirty="0">
                <a:solidFill>
                  <a:srgbClr val="00B050"/>
                </a:solidFill>
              </a:endParaRPr>
            </a:p>
          </p:txBody>
        </p:sp>
        <p:sp>
          <p:nvSpPr>
            <p:cNvPr id="13" name="TextBox 12"/>
            <p:cNvSpPr txBox="1"/>
            <p:nvPr/>
          </p:nvSpPr>
          <p:spPr>
            <a:xfrm>
              <a:off x="3276600" y="2743200"/>
              <a:ext cx="914400" cy="369332"/>
            </a:xfrm>
            <a:prstGeom prst="rect">
              <a:avLst/>
            </a:prstGeom>
            <a:noFill/>
          </p:spPr>
          <p:txBody>
            <a:bodyPr wrap="square" rtlCol="0">
              <a:spAutoFit/>
            </a:bodyPr>
            <a:lstStyle/>
            <a:p>
              <a:r>
                <a:rPr lang="en-US" dirty="0" smtClean="0">
                  <a:solidFill>
                    <a:srgbClr val="00B050"/>
                  </a:solidFill>
                </a:rPr>
                <a:t>LAR</a:t>
              </a:r>
              <a:endParaRPr lang="en-US" dirty="0">
                <a:solidFill>
                  <a:srgbClr val="00B050"/>
                </a:solidFill>
              </a:endParaRPr>
            </a:p>
          </p:txBody>
        </p:sp>
        <p:sp>
          <p:nvSpPr>
            <p:cNvPr id="14" name="TextBox 13"/>
            <p:cNvSpPr txBox="1"/>
            <p:nvPr/>
          </p:nvSpPr>
          <p:spPr>
            <a:xfrm>
              <a:off x="4191000" y="2895600"/>
              <a:ext cx="914400" cy="369332"/>
            </a:xfrm>
            <a:prstGeom prst="rect">
              <a:avLst/>
            </a:prstGeom>
            <a:noFill/>
          </p:spPr>
          <p:txBody>
            <a:bodyPr wrap="square" rtlCol="0">
              <a:spAutoFit/>
            </a:bodyPr>
            <a:lstStyle/>
            <a:p>
              <a:r>
                <a:rPr lang="en-US" dirty="0" smtClean="0">
                  <a:solidFill>
                    <a:srgbClr val="00B050"/>
                  </a:solidFill>
                </a:rPr>
                <a:t>ONL</a:t>
              </a:r>
              <a:endParaRPr lang="en-US" dirty="0">
                <a:solidFill>
                  <a:srgbClr val="00B050"/>
                </a:solidFill>
              </a:endParaRPr>
            </a:p>
          </p:txBody>
        </p:sp>
        <p:sp>
          <p:nvSpPr>
            <p:cNvPr id="15" name="TextBox 14"/>
            <p:cNvSpPr txBox="1"/>
            <p:nvPr/>
          </p:nvSpPr>
          <p:spPr>
            <a:xfrm>
              <a:off x="4724400" y="2514600"/>
              <a:ext cx="914400" cy="369332"/>
            </a:xfrm>
            <a:prstGeom prst="rect">
              <a:avLst/>
            </a:prstGeom>
            <a:noFill/>
          </p:spPr>
          <p:txBody>
            <a:bodyPr wrap="square" rtlCol="0">
              <a:spAutoFit/>
            </a:bodyPr>
            <a:lstStyle/>
            <a:p>
              <a:r>
                <a:rPr lang="en-US" dirty="0" smtClean="0">
                  <a:solidFill>
                    <a:srgbClr val="00B050"/>
                  </a:solidFill>
                </a:rPr>
                <a:t>FOD</a:t>
              </a:r>
              <a:endParaRPr lang="en-US" dirty="0">
                <a:solidFill>
                  <a:srgbClr val="00B050"/>
                </a:solidFill>
              </a:endParaRPr>
            </a:p>
          </p:txBody>
        </p:sp>
        <p:sp>
          <p:nvSpPr>
            <p:cNvPr id="16" name="TextBox 15"/>
            <p:cNvSpPr txBox="1"/>
            <p:nvPr/>
          </p:nvSpPr>
          <p:spPr>
            <a:xfrm>
              <a:off x="5486400" y="2819400"/>
              <a:ext cx="914400" cy="369332"/>
            </a:xfrm>
            <a:prstGeom prst="rect">
              <a:avLst/>
            </a:prstGeom>
            <a:noFill/>
          </p:spPr>
          <p:txBody>
            <a:bodyPr wrap="square" rtlCol="0">
              <a:spAutoFit/>
            </a:bodyPr>
            <a:lstStyle/>
            <a:p>
              <a:r>
                <a:rPr lang="en-US" dirty="0" smtClean="0">
                  <a:solidFill>
                    <a:schemeClr val="accent2">
                      <a:lumMod val="75000"/>
                    </a:schemeClr>
                  </a:solidFill>
                </a:rPr>
                <a:t>KG75M</a:t>
              </a:r>
              <a:endParaRPr lang="en-US" dirty="0">
                <a:solidFill>
                  <a:schemeClr val="accent2">
                    <a:lumMod val="75000"/>
                  </a:schemeClr>
                </a:solidFill>
              </a:endParaRPr>
            </a:p>
          </p:txBody>
        </p:sp>
        <p:sp>
          <p:nvSpPr>
            <p:cNvPr id="17" name="TextBox 16"/>
            <p:cNvSpPr txBox="1"/>
            <p:nvPr/>
          </p:nvSpPr>
          <p:spPr>
            <a:xfrm>
              <a:off x="6248400" y="2438400"/>
              <a:ext cx="914400" cy="369332"/>
            </a:xfrm>
            <a:prstGeom prst="rect">
              <a:avLst/>
            </a:prstGeom>
            <a:noFill/>
          </p:spPr>
          <p:txBody>
            <a:bodyPr wrap="square" rtlCol="0">
              <a:spAutoFit/>
            </a:bodyPr>
            <a:lstStyle/>
            <a:p>
              <a:r>
                <a:rPr lang="en-US" dirty="0" smtClean="0">
                  <a:solidFill>
                    <a:schemeClr val="accent2">
                      <a:lumMod val="75000"/>
                    </a:schemeClr>
                  </a:solidFill>
                </a:rPr>
                <a:t>DAFLU</a:t>
              </a:r>
              <a:endParaRPr lang="en-US" dirty="0">
                <a:solidFill>
                  <a:schemeClr val="accent2">
                    <a:lumMod val="75000"/>
                  </a:schemeClr>
                </a:solidFill>
              </a:endParaRPr>
            </a:p>
          </p:txBody>
        </p:sp>
        <p:sp>
          <p:nvSpPr>
            <p:cNvPr id="18" name="TextBox 17"/>
            <p:cNvSpPr txBox="1"/>
            <p:nvPr/>
          </p:nvSpPr>
          <p:spPr>
            <a:xfrm>
              <a:off x="7391400" y="2590800"/>
              <a:ext cx="914400" cy="369332"/>
            </a:xfrm>
            <a:prstGeom prst="rect">
              <a:avLst/>
            </a:prstGeom>
            <a:noFill/>
          </p:spPr>
          <p:txBody>
            <a:bodyPr wrap="square" rtlCol="0">
              <a:spAutoFit/>
            </a:bodyPr>
            <a:lstStyle/>
            <a:p>
              <a:r>
                <a:rPr lang="en-US" b="1" dirty="0" smtClean="0">
                  <a:solidFill>
                    <a:srgbClr val="00B050"/>
                  </a:solidFill>
                </a:rPr>
                <a:t>LVZ</a:t>
              </a:r>
              <a:endParaRPr lang="en-US" b="1" dirty="0">
                <a:solidFill>
                  <a:srgbClr val="00B050"/>
                </a:solidFill>
              </a:endParaRPr>
            </a:p>
          </p:txBody>
        </p:sp>
        <p:sp>
          <p:nvSpPr>
            <p:cNvPr id="19" name="TextBox 18"/>
            <p:cNvSpPr txBox="1"/>
            <p:nvPr/>
          </p:nvSpPr>
          <p:spPr>
            <a:xfrm>
              <a:off x="7696200" y="3124200"/>
              <a:ext cx="914400" cy="369332"/>
            </a:xfrm>
            <a:prstGeom prst="rect">
              <a:avLst/>
            </a:prstGeom>
            <a:noFill/>
          </p:spPr>
          <p:txBody>
            <a:bodyPr wrap="square" rtlCol="0">
              <a:spAutoFit/>
            </a:bodyPr>
            <a:lstStyle/>
            <a:p>
              <a:r>
                <a:rPr lang="en-US" dirty="0" smtClean="0">
                  <a:solidFill>
                    <a:srgbClr val="FFC000"/>
                  </a:solidFill>
                </a:rPr>
                <a:t>KJFK</a:t>
              </a:r>
              <a:endParaRPr lang="en-US" dirty="0">
                <a:solidFill>
                  <a:srgbClr val="FFC000"/>
                </a:solidFill>
              </a:endParaRPr>
            </a:p>
          </p:txBody>
        </p:sp>
        <p:sp>
          <p:nvSpPr>
            <p:cNvPr id="20" name="TextBox 19"/>
            <p:cNvSpPr txBox="1"/>
            <p:nvPr/>
          </p:nvSpPr>
          <p:spPr>
            <a:xfrm>
              <a:off x="685800" y="3581400"/>
              <a:ext cx="914400" cy="369332"/>
            </a:xfrm>
            <a:prstGeom prst="rect">
              <a:avLst/>
            </a:prstGeom>
            <a:noFill/>
          </p:spPr>
          <p:txBody>
            <a:bodyPr wrap="square" rtlCol="0">
              <a:spAutoFit/>
            </a:bodyPr>
            <a:lstStyle/>
            <a:p>
              <a:r>
                <a:rPr lang="en-US" dirty="0" smtClean="0">
                  <a:solidFill>
                    <a:srgbClr val="FFC000"/>
                  </a:solidFill>
                </a:rPr>
                <a:t>KSFO</a:t>
              </a:r>
              <a:endParaRPr lang="en-US" dirty="0">
                <a:solidFill>
                  <a:srgbClr val="FFC000"/>
                </a:solidFill>
              </a:endParaRPr>
            </a:p>
          </p:txBody>
        </p:sp>
        <p:sp>
          <p:nvSpPr>
            <p:cNvPr id="24" name="TextBox 23"/>
            <p:cNvSpPr txBox="1"/>
            <p:nvPr/>
          </p:nvSpPr>
          <p:spPr>
            <a:xfrm>
              <a:off x="838200" y="5747480"/>
              <a:ext cx="7086600" cy="338554"/>
            </a:xfrm>
            <a:prstGeom prst="rect">
              <a:avLst/>
            </a:prstGeom>
            <a:noFill/>
          </p:spPr>
          <p:txBody>
            <a:bodyPr wrap="square" rtlCol="0">
              <a:spAutoFit/>
            </a:bodyPr>
            <a:lstStyle/>
            <a:p>
              <a:r>
                <a:rPr lang="en-US" sz="1600" dirty="0" smtClean="0"/>
                <a:t>PEONS-INSLO-DTA-MTU-LAR-ONL-FOD-KG75M-DAFLU – LVZ – </a:t>
              </a:r>
              <a:r>
                <a:rPr lang="en-US" sz="1600" dirty="0" err="1" smtClean="0"/>
                <a:t>Enroute</a:t>
              </a:r>
              <a:r>
                <a:rPr lang="en-US" sz="1600" dirty="0" smtClean="0"/>
                <a:t> ATC</a:t>
              </a:r>
              <a:endParaRPr lang="en-US" sz="1600" dirty="0"/>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Ground Control at KSFO</a:t>
            </a:r>
            <a:endParaRPr lang="en-US" dirty="0"/>
          </a:p>
        </p:txBody>
      </p:sp>
      <p:sp>
        <p:nvSpPr>
          <p:cNvPr id="7" name="Content Placeholder 2"/>
          <p:cNvSpPr>
            <a:spLocks noGrp="1"/>
          </p:cNvSpPr>
          <p:nvPr>
            <p:ph idx="1"/>
          </p:nvPr>
        </p:nvSpPr>
        <p:spPr>
          <a:xfrm>
            <a:off x="228600" y="1066800"/>
            <a:ext cx="4876800" cy="5105400"/>
          </a:xfrm>
        </p:spPr>
        <p:txBody>
          <a:bodyPr>
            <a:normAutofit fontScale="70000" lnSpcReduction="20000"/>
          </a:bodyPr>
          <a:lstStyle/>
          <a:p>
            <a:r>
              <a:rPr lang="en-US" dirty="0" smtClean="0"/>
              <a:t>Ground Control is responsible for all aircraft movement areas at an airport</a:t>
            </a:r>
          </a:p>
          <a:p>
            <a:r>
              <a:rPr lang="en-US" dirty="0" smtClean="0"/>
              <a:t>Types can vary from airport to airport</a:t>
            </a:r>
          </a:p>
          <a:p>
            <a:r>
              <a:rPr lang="en-US" dirty="0" smtClean="0"/>
              <a:t>At SFO – have ramp control towers which provide pushback clearance and maneuvering around ramp areas.</a:t>
            </a:r>
          </a:p>
          <a:p>
            <a:r>
              <a:rPr lang="en-US" dirty="0" smtClean="0"/>
              <a:t>Any aircraft, vehicle or person walking on the airport tarmac needs clearance from ground control to do anything!</a:t>
            </a:r>
          </a:p>
          <a:p>
            <a:r>
              <a:rPr lang="en-US" dirty="0" smtClean="0"/>
              <a:t>Busy airports utilize ground radar to determine the position of each vehicle and aircraft (such as ASDE-X)</a:t>
            </a:r>
          </a:p>
          <a:p>
            <a:r>
              <a:rPr lang="en-US" dirty="0" smtClean="0"/>
              <a:t>Ground radar provides alerts such as sounding an audible alarm if an aircraft enters a runway while another is landing on the same runway.</a:t>
            </a:r>
            <a:endParaRPr lang="en-US" dirty="0"/>
          </a:p>
        </p:txBody>
      </p:sp>
      <p:pic>
        <p:nvPicPr>
          <p:cNvPr id="69634" name="Picture 2" descr="http://www.aero-farm.com/public/271043-asde-x.JPG"/>
          <p:cNvPicPr>
            <a:picLocks noChangeAspect="1" noChangeArrowheads="1"/>
          </p:cNvPicPr>
          <p:nvPr/>
        </p:nvPicPr>
        <p:blipFill>
          <a:blip r:embed="rId3" cstate="print"/>
          <a:srcRect/>
          <a:stretch>
            <a:fillRect/>
          </a:stretch>
        </p:blipFill>
        <p:spPr bwMode="auto">
          <a:xfrm>
            <a:off x="5105400" y="2209800"/>
            <a:ext cx="3759200" cy="28194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DAL132 – on the ground at SFO</a:t>
            </a:r>
            <a:endParaRPr lang="en-US" dirty="0"/>
          </a:p>
        </p:txBody>
      </p:sp>
      <p:sp>
        <p:nvSpPr>
          <p:cNvPr id="3" name="Content Placeholder 2"/>
          <p:cNvSpPr>
            <a:spLocks noGrp="1"/>
          </p:cNvSpPr>
          <p:nvPr>
            <p:ph idx="1"/>
          </p:nvPr>
        </p:nvSpPr>
        <p:spPr>
          <a:xfrm>
            <a:off x="457200" y="1600200"/>
            <a:ext cx="4191000" cy="4525963"/>
          </a:xfrm>
        </p:spPr>
        <p:txBody>
          <a:bodyPr>
            <a:normAutofit fontScale="85000" lnSpcReduction="20000"/>
          </a:bodyPr>
          <a:lstStyle/>
          <a:p>
            <a:r>
              <a:rPr lang="en-US" dirty="0" smtClean="0"/>
              <a:t>DAL132 is at gate 45A on 4/9/2011 ready for pushback to New York –JFK airport.</a:t>
            </a:r>
          </a:p>
          <a:p>
            <a:r>
              <a:rPr lang="en-US" dirty="0" smtClean="0"/>
              <a:t>It has already filed its flight plan and is ready to push back.</a:t>
            </a:r>
          </a:p>
          <a:p>
            <a:r>
              <a:rPr lang="en-US" dirty="0" smtClean="0"/>
              <a:t>Request for pushback - Audio – </a:t>
            </a:r>
          </a:p>
          <a:p>
            <a:r>
              <a:rPr lang="en-US" dirty="0" smtClean="0"/>
              <a:t>After pushing back, DAL132 requests taxi clearance. Audio - </a:t>
            </a:r>
            <a:endParaRPr lang="en-US" dirty="0"/>
          </a:p>
        </p:txBody>
      </p:sp>
      <p:grpSp>
        <p:nvGrpSpPr>
          <p:cNvPr id="18" name="Group 17"/>
          <p:cNvGrpSpPr/>
          <p:nvPr/>
        </p:nvGrpSpPr>
        <p:grpSpPr>
          <a:xfrm>
            <a:off x="4267200" y="1143000"/>
            <a:ext cx="4161817" cy="5105400"/>
            <a:chOff x="4267200" y="1295400"/>
            <a:chExt cx="4161817" cy="5105400"/>
          </a:xfrm>
        </p:grpSpPr>
        <p:pic>
          <p:nvPicPr>
            <p:cNvPr id="73730" name="Picture 2"/>
            <p:cNvPicPr>
              <a:picLocks noChangeAspect="1" noChangeArrowheads="1"/>
            </p:cNvPicPr>
            <p:nvPr/>
          </p:nvPicPr>
          <p:blipFill>
            <a:blip r:embed="rId5" cstate="print"/>
            <a:srcRect l="34762" t="9905" r="34762" b="18476"/>
            <a:stretch>
              <a:fillRect/>
            </a:stretch>
          </p:blipFill>
          <p:spPr bwMode="auto">
            <a:xfrm>
              <a:off x="4953000" y="1295400"/>
              <a:ext cx="3476017" cy="5105400"/>
            </a:xfrm>
            <a:prstGeom prst="rect">
              <a:avLst/>
            </a:prstGeom>
            <a:noFill/>
            <a:ln w="9525">
              <a:noFill/>
              <a:miter lim="800000"/>
              <a:headEnd/>
              <a:tailEnd/>
            </a:ln>
          </p:spPr>
        </p:pic>
        <p:sp>
          <p:nvSpPr>
            <p:cNvPr id="7" name="Oval 6"/>
            <p:cNvSpPr/>
            <p:nvPr/>
          </p:nvSpPr>
          <p:spPr>
            <a:xfrm>
              <a:off x="6019800" y="4343400"/>
              <a:ext cx="2286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endCxn id="7" idx="2"/>
            </p:cNvCxnSpPr>
            <p:nvPr/>
          </p:nvCxnSpPr>
          <p:spPr>
            <a:xfrm>
              <a:off x="4724400" y="4191000"/>
              <a:ext cx="12954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67200" y="3846493"/>
              <a:ext cx="762000" cy="954107"/>
            </a:xfrm>
            <a:prstGeom prst="rect">
              <a:avLst/>
            </a:prstGeom>
            <a:noFill/>
          </p:spPr>
          <p:txBody>
            <a:bodyPr wrap="square" rtlCol="0">
              <a:spAutoFit/>
            </a:bodyPr>
            <a:lstStyle/>
            <a:p>
              <a:r>
                <a:rPr lang="en-US" sz="1400" dirty="0" smtClean="0">
                  <a:solidFill>
                    <a:srgbClr val="FF0000"/>
                  </a:solidFill>
                </a:rPr>
                <a:t>DAL132 is parked here</a:t>
              </a:r>
              <a:endParaRPr lang="en-US" sz="1400" dirty="0">
                <a:solidFill>
                  <a:srgbClr val="FF0000"/>
                </a:solidFill>
              </a:endParaRPr>
            </a:p>
          </p:txBody>
        </p:sp>
        <p:grpSp>
          <p:nvGrpSpPr>
            <p:cNvPr id="28" name="Group 27"/>
            <p:cNvGrpSpPr/>
            <p:nvPr/>
          </p:nvGrpSpPr>
          <p:grpSpPr>
            <a:xfrm>
              <a:off x="5527191" y="4524052"/>
              <a:ext cx="649258" cy="733748"/>
              <a:chOff x="5527191" y="4524052"/>
              <a:chExt cx="649258" cy="733748"/>
            </a:xfrm>
          </p:grpSpPr>
          <p:sp>
            <p:nvSpPr>
              <p:cNvPr id="19" name="Freeform 18"/>
              <p:cNvSpPr/>
              <p:nvPr/>
            </p:nvSpPr>
            <p:spPr>
              <a:xfrm>
                <a:off x="5598575" y="4741963"/>
                <a:ext cx="146168" cy="129172"/>
              </a:xfrm>
              <a:custGeom>
                <a:avLst/>
                <a:gdLst>
                  <a:gd name="connsiteX0" fmla="*/ 0 w 146168"/>
                  <a:gd name="connsiteY0" fmla="*/ 129172 h 129172"/>
                  <a:gd name="connsiteX1" fmla="*/ 10198 w 146168"/>
                  <a:gd name="connsiteY1" fmla="*/ 125772 h 129172"/>
                  <a:gd name="connsiteX2" fmla="*/ 30594 w 146168"/>
                  <a:gd name="connsiteY2" fmla="*/ 101978 h 129172"/>
                  <a:gd name="connsiteX3" fmla="*/ 50989 w 146168"/>
                  <a:gd name="connsiteY3" fmla="*/ 81582 h 129172"/>
                  <a:gd name="connsiteX4" fmla="*/ 61187 w 146168"/>
                  <a:gd name="connsiteY4" fmla="*/ 71384 h 129172"/>
                  <a:gd name="connsiteX5" fmla="*/ 71385 w 146168"/>
                  <a:gd name="connsiteY5" fmla="*/ 64586 h 129172"/>
                  <a:gd name="connsiteX6" fmla="*/ 91780 w 146168"/>
                  <a:gd name="connsiteY6" fmla="*/ 50989 h 129172"/>
                  <a:gd name="connsiteX7" fmla="*/ 112176 w 146168"/>
                  <a:gd name="connsiteY7" fmla="*/ 33992 h 129172"/>
                  <a:gd name="connsiteX8" fmla="*/ 129172 w 146168"/>
                  <a:gd name="connsiteY8" fmla="*/ 13597 h 129172"/>
                  <a:gd name="connsiteX9" fmla="*/ 139370 w 146168"/>
                  <a:gd name="connsiteY9" fmla="*/ 6798 h 129172"/>
                  <a:gd name="connsiteX10" fmla="*/ 146168 w 146168"/>
                  <a:gd name="connsiteY10" fmla="*/ 0 h 12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168" h="129172">
                    <a:moveTo>
                      <a:pt x="0" y="129172"/>
                    </a:moveTo>
                    <a:cubicBezTo>
                      <a:pt x="3399" y="128039"/>
                      <a:pt x="7217" y="127760"/>
                      <a:pt x="10198" y="125772"/>
                    </a:cubicBezTo>
                    <a:cubicBezTo>
                      <a:pt x="19301" y="119704"/>
                      <a:pt x="23524" y="109834"/>
                      <a:pt x="30594" y="101978"/>
                    </a:cubicBezTo>
                    <a:cubicBezTo>
                      <a:pt x="37026" y="94832"/>
                      <a:pt x="44191" y="88381"/>
                      <a:pt x="50989" y="81582"/>
                    </a:cubicBezTo>
                    <a:cubicBezTo>
                      <a:pt x="54388" y="78183"/>
                      <a:pt x="57187" y="74050"/>
                      <a:pt x="61187" y="71384"/>
                    </a:cubicBezTo>
                    <a:cubicBezTo>
                      <a:pt x="64586" y="69118"/>
                      <a:pt x="68246" y="67201"/>
                      <a:pt x="71385" y="64586"/>
                    </a:cubicBezTo>
                    <a:cubicBezTo>
                      <a:pt x="88361" y="50440"/>
                      <a:pt x="73859" y="56963"/>
                      <a:pt x="91780" y="50989"/>
                    </a:cubicBezTo>
                    <a:cubicBezTo>
                      <a:pt x="121563" y="21206"/>
                      <a:pt x="83789" y="57647"/>
                      <a:pt x="112176" y="33992"/>
                    </a:cubicBezTo>
                    <a:cubicBezTo>
                      <a:pt x="145585" y="6152"/>
                      <a:pt x="102437" y="40334"/>
                      <a:pt x="129172" y="13597"/>
                    </a:cubicBezTo>
                    <a:cubicBezTo>
                      <a:pt x="132061" y="10708"/>
                      <a:pt x="136180" y="9350"/>
                      <a:pt x="139370" y="6798"/>
                    </a:cubicBezTo>
                    <a:cubicBezTo>
                      <a:pt x="141872" y="4796"/>
                      <a:pt x="143902" y="2266"/>
                      <a:pt x="146168" y="0"/>
                    </a:cubicBezTo>
                  </a:path>
                </a:pathLst>
              </a:cu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0000"/>
                  </a:solidFill>
                </a:endParaRPr>
              </a:p>
            </p:txBody>
          </p:sp>
          <p:sp>
            <p:nvSpPr>
              <p:cNvPr id="20" name="Freeform 19"/>
              <p:cNvSpPr/>
              <p:nvPr/>
            </p:nvSpPr>
            <p:spPr>
              <a:xfrm>
                <a:off x="5748143" y="4524052"/>
                <a:ext cx="428306" cy="217911"/>
              </a:xfrm>
              <a:custGeom>
                <a:avLst/>
                <a:gdLst>
                  <a:gd name="connsiteX0" fmla="*/ 0 w 428306"/>
                  <a:gd name="connsiteY0" fmla="*/ 217911 h 217911"/>
                  <a:gd name="connsiteX1" fmla="*/ 10198 w 428306"/>
                  <a:gd name="connsiteY1" fmla="*/ 211112 h 217911"/>
                  <a:gd name="connsiteX2" fmla="*/ 20395 w 428306"/>
                  <a:gd name="connsiteY2" fmla="*/ 207713 h 217911"/>
                  <a:gd name="connsiteX3" fmla="*/ 27194 w 428306"/>
                  <a:gd name="connsiteY3" fmla="*/ 197515 h 217911"/>
                  <a:gd name="connsiteX4" fmla="*/ 47589 w 428306"/>
                  <a:gd name="connsiteY4" fmla="*/ 190717 h 217911"/>
                  <a:gd name="connsiteX5" fmla="*/ 57787 w 428306"/>
                  <a:gd name="connsiteY5" fmla="*/ 183918 h 217911"/>
                  <a:gd name="connsiteX6" fmla="*/ 78183 w 428306"/>
                  <a:gd name="connsiteY6" fmla="*/ 177120 h 217911"/>
                  <a:gd name="connsiteX7" fmla="*/ 91780 w 428306"/>
                  <a:gd name="connsiteY7" fmla="*/ 166922 h 217911"/>
                  <a:gd name="connsiteX8" fmla="*/ 112175 w 428306"/>
                  <a:gd name="connsiteY8" fmla="*/ 153325 h 217911"/>
                  <a:gd name="connsiteX9" fmla="*/ 132571 w 428306"/>
                  <a:gd name="connsiteY9" fmla="*/ 139728 h 217911"/>
                  <a:gd name="connsiteX10" fmla="*/ 142769 w 428306"/>
                  <a:gd name="connsiteY10" fmla="*/ 132929 h 217911"/>
                  <a:gd name="connsiteX11" fmla="*/ 152966 w 428306"/>
                  <a:gd name="connsiteY11" fmla="*/ 126131 h 217911"/>
                  <a:gd name="connsiteX12" fmla="*/ 159765 w 428306"/>
                  <a:gd name="connsiteY12" fmla="*/ 115933 h 217911"/>
                  <a:gd name="connsiteX13" fmla="*/ 169963 w 428306"/>
                  <a:gd name="connsiteY13" fmla="*/ 112534 h 217911"/>
                  <a:gd name="connsiteX14" fmla="*/ 180160 w 428306"/>
                  <a:gd name="connsiteY14" fmla="*/ 105735 h 217911"/>
                  <a:gd name="connsiteX15" fmla="*/ 190358 w 428306"/>
                  <a:gd name="connsiteY15" fmla="*/ 102336 h 217911"/>
                  <a:gd name="connsiteX16" fmla="*/ 200556 w 428306"/>
                  <a:gd name="connsiteY16" fmla="*/ 95538 h 217911"/>
                  <a:gd name="connsiteX17" fmla="*/ 231149 w 428306"/>
                  <a:gd name="connsiteY17" fmla="*/ 85340 h 217911"/>
                  <a:gd name="connsiteX18" fmla="*/ 261743 w 428306"/>
                  <a:gd name="connsiteY18" fmla="*/ 75142 h 217911"/>
                  <a:gd name="connsiteX19" fmla="*/ 271940 w 428306"/>
                  <a:gd name="connsiteY19" fmla="*/ 71743 h 217911"/>
                  <a:gd name="connsiteX20" fmla="*/ 302534 w 428306"/>
                  <a:gd name="connsiteY20" fmla="*/ 58146 h 217911"/>
                  <a:gd name="connsiteX21" fmla="*/ 312731 w 428306"/>
                  <a:gd name="connsiteY21" fmla="*/ 54747 h 217911"/>
                  <a:gd name="connsiteX22" fmla="*/ 322929 w 428306"/>
                  <a:gd name="connsiteY22" fmla="*/ 47948 h 217911"/>
                  <a:gd name="connsiteX23" fmla="*/ 333127 w 428306"/>
                  <a:gd name="connsiteY23" fmla="*/ 37750 h 217911"/>
                  <a:gd name="connsiteX24" fmla="*/ 343325 w 428306"/>
                  <a:gd name="connsiteY24" fmla="*/ 34351 h 217911"/>
                  <a:gd name="connsiteX25" fmla="*/ 363720 w 428306"/>
                  <a:gd name="connsiteY25" fmla="*/ 20754 h 217911"/>
                  <a:gd name="connsiteX26" fmla="*/ 404511 w 428306"/>
                  <a:gd name="connsiteY26" fmla="*/ 7157 h 217911"/>
                  <a:gd name="connsiteX27" fmla="*/ 414709 w 428306"/>
                  <a:gd name="connsiteY27" fmla="*/ 3758 h 217911"/>
                  <a:gd name="connsiteX28" fmla="*/ 428306 w 428306"/>
                  <a:gd name="connsiteY28" fmla="*/ 358 h 21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28306" h="217911">
                    <a:moveTo>
                      <a:pt x="0" y="217911"/>
                    </a:moveTo>
                    <a:cubicBezTo>
                      <a:pt x="3399" y="215645"/>
                      <a:pt x="6544" y="212939"/>
                      <a:pt x="10198" y="211112"/>
                    </a:cubicBezTo>
                    <a:cubicBezTo>
                      <a:pt x="13403" y="209510"/>
                      <a:pt x="17597" y="209951"/>
                      <a:pt x="20395" y="207713"/>
                    </a:cubicBezTo>
                    <a:cubicBezTo>
                      <a:pt x="23585" y="205161"/>
                      <a:pt x="23729" y="199680"/>
                      <a:pt x="27194" y="197515"/>
                    </a:cubicBezTo>
                    <a:cubicBezTo>
                      <a:pt x="33271" y="193717"/>
                      <a:pt x="47589" y="190717"/>
                      <a:pt x="47589" y="190717"/>
                    </a:cubicBezTo>
                    <a:cubicBezTo>
                      <a:pt x="50988" y="188451"/>
                      <a:pt x="54054" y="185577"/>
                      <a:pt x="57787" y="183918"/>
                    </a:cubicBezTo>
                    <a:cubicBezTo>
                      <a:pt x="64336" y="181008"/>
                      <a:pt x="78183" y="177120"/>
                      <a:pt x="78183" y="177120"/>
                    </a:cubicBezTo>
                    <a:cubicBezTo>
                      <a:pt x="82715" y="173721"/>
                      <a:pt x="87139" y="170171"/>
                      <a:pt x="91780" y="166922"/>
                    </a:cubicBezTo>
                    <a:cubicBezTo>
                      <a:pt x="98474" y="162236"/>
                      <a:pt x="105377" y="157857"/>
                      <a:pt x="112175" y="153325"/>
                    </a:cubicBezTo>
                    <a:lnTo>
                      <a:pt x="132571" y="139728"/>
                    </a:lnTo>
                    <a:lnTo>
                      <a:pt x="142769" y="132929"/>
                    </a:lnTo>
                    <a:lnTo>
                      <a:pt x="152966" y="126131"/>
                    </a:lnTo>
                    <a:cubicBezTo>
                      <a:pt x="155232" y="122732"/>
                      <a:pt x="156575" y="118485"/>
                      <a:pt x="159765" y="115933"/>
                    </a:cubicBezTo>
                    <a:cubicBezTo>
                      <a:pt x="162563" y="113695"/>
                      <a:pt x="166758" y="114137"/>
                      <a:pt x="169963" y="112534"/>
                    </a:cubicBezTo>
                    <a:cubicBezTo>
                      <a:pt x="173617" y="110707"/>
                      <a:pt x="176506" y="107562"/>
                      <a:pt x="180160" y="105735"/>
                    </a:cubicBezTo>
                    <a:cubicBezTo>
                      <a:pt x="183365" y="104132"/>
                      <a:pt x="187153" y="103938"/>
                      <a:pt x="190358" y="102336"/>
                    </a:cubicBezTo>
                    <a:cubicBezTo>
                      <a:pt x="194012" y="100509"/>
                      <a:pt x="196823" y="97197"/>
                      <a:pt x="200556" y="95538"/>
                    </a:cubicBezTo>
                    <a:cubicBezTo>
                      <a:pt x="200570" y="95532"/>
                      <a:pt x="226043" y="87042"/>
                      <a:pt x="231149" y="85340"/>
                    </a:cubicBezTo>
                    <a:lnTo>
                      <a:pt x="261743" y="75142"/>
                    </a:lnTo>
                    <a:lnTo>
                      <a:pt x="271940" y="71743"/>
                    </a:lnTo>
                    <a:cubicBezTo>
                      <a:pt x="288101" y="60968"/>
                      <a:pt x="278261" y="66236"/>
                      <a:pt x="302534" y="58146"/>
                    </a:cubicBezTo>
                    <a:lnTo>
                      <a:pt x="312731" y="54747"/>
                    </a:lnTo>
                    <a:cubicBezTo>
                      <a:pt x="316130" y="52481"/>
                      <a:pt x="319790" y="50564"/>
                      <a:pt x="322929" y="47948"/>
                    </a:cubicBezTo>
                    <a:cubicBezTo>
                      <a:pt x="326622" y="44870"/>
                      <a:pt x="329127" y="40417"/>
                      <a:pt x="333127" y="37750"/>
                    </a:cubicBezTo>
                    <a:cubicBezTo>
                      <a:pt x="336108" y="35762"/>
                      <a:pt x="339926" y="35484"/>
                      <a:pt x="343325" y="34351"/>
                    </a:cubicBezTo>
                    <a:cubicBezTo>
                      <a:pt x="350123" y="29819"/>
                      <a:pt x="355969" y="23338"/>
                      <a:pt x="363720" y="20754"/>
                    </a:cubicBezTo>
                    <a:lnTo>
                      <a:pt x="404511" y="7157"/>
                    </a:lnTo>
                    <a:lnTo>
                      <a:pt x="414709" y="3758"/>
                    </a:lnTo>
                    <a:cubicBezTo>
                      <a:pt x="425983" y="0"/>
                      <a:pt x="421323" y="358"/>
                      <a:pt x="428306" y="358"/>
                    </a:cubicBezTo>
                  </a:path>
                </a:pathLst>
              </a:cu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0000"/>
                  </a:solidFill>
                </a:endParaRPr>
              </a:p>
            </p:txBody>
          </p:sp>
          <p:sp>
            <p:nvSpPr>
              <p:cNvPr id="21" name="Freeform 20"/>
              <p:cNvSpPr/>
              <p:nvPr/>
            </p:nvSpPr>
            <p:spPr>
              <a:xfrm>
                <a:off x="5527191" y="4874534"/>
                <a:ext cx="74784" cy="248146"/>
              </a:xfrm>
              <a:custGeom>
                <a:avLst/>
                <a:gdLst>
                  <a:gd name="connsiteX0" fmla="*/ 74784 w 74784"/>
                  <a:gd name="connsiteY0" fmla="*/ 0 h 248146"/>
                  <a:gd name="connsiteX1" fmla="*/ 64586 w 74784"/>
                  <a:gd name="connsiteY1" fmla="*/ 3399 h 248146"/>
                  <a:gd name="connsiteX2" fmla="*/ 54388 w 74784"/>
                  <a:gd name="connsiteY2" fmla="*/ 13597 h 248146"/>
                  <a:gd name="connsiteX3" fmla="*/ 40791 w 74784"/>
                  <a:gd name="connsiteY3" fmla="*/ 33992 h 248146"/>
                  <a:gd name="connsiteX4" fmla="*/ 30593 w 74784"/>
                  <a:gd name="connsiteY4" fmla="*/ 40791 h 248146"/>
                  <a:gd name="connsiteX5" fmla="*/ 23795 w 74784"/>
                  <a:gd name="connsiteY5" fmla="*/ 50989 h 248146"/>
                  <a:gd name="connsiteX6" fmla="*/ 6799 w 74784"/>
                  <a:gd name="connsiteY6" fmla="*/ 67985 h 248146"/>
                  <a:gd name="connsiteX7" fmla="*/ 0 w 74784"/>
                  <a:gd name="connsiteY7" fmla="*/ 88380 h 248146"/>
                  <a:gd name="connsiteX8" fmla="*/ 3399 w 74784"/>
                  <a:gd name="connsiteY8" fmla="*/ 248146 h 24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784" h="248146">
                    <a:moveTo>
                      <a:pt x="74784" y="0"/>
                    </a:moveTo>
                    <a:cubicBezTo>
                      <a:pt x="71385" y="1133"/>
                      <a:pt x="67567" y="1411"/>
                      <a:pt x="64586" y="3399"/>
                    </a:cubicBezTo>
                    <a:cubicBezTo>
                      <a:pt x="60586" y="6066"/>
                      <a:pt x="57339" y="9802"/>
                      <a:pt x="54388" y="13597"/>
                    </a:cubicBezTo>
                    <a:cubicBezTo>
                      <a:pt x="49372" y="20046"/>
                      <a:pt x="47589" y="29460"/>
                      <a:pt x="40791" y="33992"/>
                    </a:cubicBezTo>
                    <a:lnTo>
                      <a:pt x="30593" y="40791"/>
                    </a:lnTo>
                    <a:cubicBezTo>
                      <a:pt x="28327" y="44190"/>
                      <a:pt x="26684" y="48100"/>
                      <a:pt x="23795" y="50989"/>
                    </a:cubicBezTo>
                    <a:cubicBezTo>
                      <a:pt x="12008" y="62776"/>
                      <a:pt x="14052" y="51665"/>
                      <a:pt x="6799" y="67985"/>
                    </a:cubicBezTo>
                    <a:cubicBezTo>
                      <a:pt x="3889" y="74533"/>
                      <a:pt x="0" y="88380"/>
                      <a:pt x="0" y="88380"/>
                    </a:cubicBezTo>
                    <a:cubicBezTo>
                      <a:pt x="1158" y="141635"/>
                      <a:pt x="3399" y="194879"/>
                      <a:pt x="3399" y="248146"/>
                    </a:cubicBezTo>
                  </a:path>
                </a:pathLst>
              </a:cu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0000"/>
                  </a:solidFill>
                </a:endParaRPr>
              </a:p>
            </p:txBody>
          </p:sp>
          <p:cxnSp>
            <p:nvCxnSpPr>
              <p:cNvPr id="25" name="Straight Connector 24"/>
              <p:cNvCxnSpPr>
                <a:stCxn id="21" idx="8"/>
              </p:cNvCxnSpPr>
              <p:nvPr/>
            </p:nvCxnSpPr>
            <p:spPr>
              <a:xfrm>
                <a:off x="5530590" y="5122680"/>
                <a:ext cx="108210" cy="13512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638800" y="5257800"/>
                <a:ext cx="762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grpSp>
      <p:pic>
        <p:nvPicPr>
          <p:cNvPr id="16" name="No1DAL132PushClearance.wav">
            <a:hlinkClick r:id="" action="ppaction://media"/>
          </p:cNvPr>
          <p:cNvPicPr>
            <a:picLocks noRot="1" noChangeAspect="1"/>
          </p:cNvPicPr>
          <p:nvPr>
            <a:audioFile r:link="rId1"/>
          </p:nvPr>
        </p:nvPicPr>
        <p:blipFill>
          <a:blip r:embed="rId6" cstate="print"/>
          <a:stretch>
            <a:fillRect/>
          </a:stretch>
        </p:blipFill>
        <p:spPr>
          <a:xfrm>
            <a:off x="2133600" y="4457700"/>
            <a:ext cx="304800" cy="304800"/>
          </a:xfrm>
          <a:prstGeom prst="rect">
            <a:avLst/>
          </a:prstGeom>
        </p:spPr>
      </p:pic>
      <p:pic>
        <p:nvPicPr>
          <p:cNvPr id="17" name="No2DAL132TaxiClearance.wav">
            <a:hlinkClick r:id="" action="ppaction://media"/>
          </p:cNvPr>
          <p:cNvPicPr>
            <a:picLocks noRot="1" noChangeAspect="1"/>
          </p:cNvPicPr>
          <p:nvPr>
            <a:audioFile r:link="rId2"/>
          </p:nvPr>
        </p:nvPicPr>
        <p:blipFill>
          <a:blip r:embed="rId6" cstate="print"/>
          <a:stretch>
            <a:fillRect/>
          </a:stretch>
        </p:blipFill>
        <p:spPr>
          <a:xfrm>
            <a:off x="3429000" y="55245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0" fill="hold"/>
                                        <p:tgtEl>
                                          <p:spTgt spid="16"/>
                                        </p:tgtEl>
                                      </p:cBhvr>
                                    </p:cmd>
                                  </p:childTnLst>
                                </p:cTn>
                              </p:par>
                            </p:childTnLst>
                          </p:cTn>
                        </p:par>
                      </p:childTnLst>
                    </p:cTn>
                  </p:par>
                </p:childTnLst>
              </p:cTn>
              <p:nextCondLst>
                <p:cond evt="onClick" delay="0">
                  <p:tgtEl>
                    <p:spTgt spid="1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000" fill="hold"/>
                                        <p:tgtEl>
                                          <p:spTgt spid="17"/>
                                        </p:tgtEl>
                                      </p:cBhvr>
                                    </p:cmd>
                                  </p:childTnLst>
                                </p:cTn>
                              </p:par>
                            </p:childTnLst>
                          </p:cTn>
                        </p:par>
                      </p:childTnLst>
                    </p:cTn>
                  </p:par>
                </p:childTnLst>
              </p:cTn>
              <p:nextCondLst>
                <p:cond evt="onClick" delay="0">
                  <p:tgtEl>
                    <p:spTgt spid="1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939"/>
            <a:ext cx="8229600" cy="1143000"/>
          </a:xfrm>
        </p:spPr>
        <p:txBody>
          <a:bodyPr/>
          <a:lstStyle/>
          <a:p>
            <a:r>
              <a:rPr lang="en-US" dirty="0" smtClean="0"/>
              <a:t>Local or Tower Control</a:t>
            </a:r>
            <a:endParaRPr lang="en-US" dirty="0"/>
          </a:p>
        </p:txBody>
      </p:sp>
      <p:sp>
        <p:nvSpPr>
          <p:cNvPr id="3" name="Content Placeholder 2"/>
          <p:cNvSpPr>
            <a:spLocks noGrp="1"/>
          </p:cNvSpPr>
          <p:nvPr>
            <p:ph idx="1"/>
          </p:nvPr>
        </p:nvSpPr>
        <p:spPr>
          <a:xfrm>
            <a:off x="381000" y="865462"/>
            <a:ext cx="8534400" cy="2971800"/>
          </a:xfrm>
        </p:spPr>
        <p:txBody>
          <a:bodyPr>
            <a:normAutofit lnSpcReduction="10000"/>
          </a:bodyPr>
          <a:lstStyle/>
          <a:p>
            <a:r>
              <a:rPr lang="en-US" sz="1800" dirty="0" smtClean="0"/>
              <a:t>Local/Tower control is responsible for all runway surfaces.</a:t>
            </a:r>
          </a:p>
          <a:p>
            <a:r>
              <a:rPr lang="en-US" sz="1800" dirty="0" smtClean="0"/>
              <a:t>They clear the aircraft for landing or takeoff.</a:t>
            </a:r>
          </a:p>
          <a:p>
            <a:r>
              <a:rPr lang="en-US" sz="1800" dirty="0" smtClean="0"/>
              <a:t>They ensure that the correct runway separation exists between aircraft.</a:t>
            </a:r>
          </a:p>
          <a:p>
            <a:r>
              <a:rPr lang="en-US" sz="1800" dirty="0" smtClean="0"/>
              <a:t>If ground control wants an aircraft to go over an active runway, it must receive permission from the local controller.</a:t>
            </a:r>
          </a:p>
          <a:p>
            <a:r>
              <a:rPr lang="en-US" sz="1800" dirty="0" smtClean="0"/>
              <a:t>Once the aircraft on departure has reached the entrance to the runway, it contacts Tower Control and is told to ‘Line up and wait’.</a:t>
            </a:r>
          </a:p>
          <a:p>
            <a:r>
              <a:rPr lang="en-US" sz="1800" dirty="0" smtClean="0"/>
              <a:t>DAL132 – receiving take-off clearance from SFO tower: </a:t>
            </a:r>
          </a:p>
          <a:p>
            <a:r>
              <a:rPr lang="en-US" sz="1800" dirty="0" smtClean="0"/>
              <a:t>Once DAL132 has departed, it is asked to contact departure control – in this case – </a:t>
            </a:r>
            <a:r>
              <a:rPr lang="en-US" sz="1800" dirty="0" err="1" smtClean="0"/>
              <a:t>NorCal</a:t>
            </a:r>
            <a:r>
              <a:rPr lang="en-US" sz="1800" dirty="0" smtClean="0"/>
              <a:t> Departure: </a:t>
            </a:r>
            <a:endParaRPr lang="en-US" sz="1800" dirty="0"/>
          </a:p>
        </p:txBody>
      </p:sp>
      <p:pic>
        <p:nvPicPr>
          <p:cNvPr id="4" name="Picture 3" descr="SFOTowerPano1.jpg"/>
          <p:cNvPicPr>
            <a:picLocks noChangeAspect="1"/>
          </p:cNvPicPr>
          <p:nvPr/>
        </p:nvPicPr>
        <p:blipFill>
          <a:blip r:embed="rId6" cstate="print"/>
          <a:stretch>
            <a:fillRect/>
          </a:stretch>
        </p:blipFill>
        <p:spPr>
          <a:xfrm>
            <a:off x="1676400" y="3837261"/>
            <a:ext cx="5562600" cy="2258739"/>
          </a:xfrm>
          <a:prstGeom prst="rect">
            <a:avLst/>
          </a:prstGeom>
        </p:spPr>
      </p:pic>
      <p:sp>
        <p:nvSpPr>
          <p:cNvPr id="7" name="TextBox 6"/>
          <p:cNvSpPr txBox="1"/>
          <p:nvPr/>
        </p:nvSpPr>
        <p:spPr>
          <a:xfrm>
            <a:off x="7239000" y="5410200"/>
            <a:ext cx="1676400" cy="646331"/>
          </a:xfrm>
          <a:prstGeom prst="rect">
            <a:avLst/>
          </a:prstGeom>
          <a:noFill/>
        </p:spPr>
        <p:txBody>
          <a:bodyPr wrap="square" rtlCol="0">
            <a:spAutoFit/>
          </a:bodyPr>
          <a:lstStyle/>
          <a:p>
            <a:r>
              <a:rPr lang="en-US" sz="1200" dirty="0" smtClean="0"/>
              <a:t>Panoramic SFO Tower view by Bill Preston – NASA Ames</a:t>
            </a:r>
            <a:endParaRPr lang="en-US" sz="1200" dirty="0"/>
          </a:p>
        </p:txBody>
      </p:sp>
      <p:pic>
        <p:nvPicPr>
          <p:cNvPr id="8" name="No3DAL132LineUpAndWait.wav">
            <a:hlinkClick r:id="" action="ppaction://media"/>
          </p:cNvPr>
          <p:cNvPicPr>
            <a:picLocks noRot="1" noChangeAspect="1"/>
          </p:cNvPicPr>
          <p:nvPr>
            <a:audioFile r:link="rId1"/>
          </p:nvPr>
        </p:nvPicPr>
        <p:blipFill>
          <a:blip r:embed="rId7" cstate="print"/>
          <a:stretch>
            <a:fillRect/>
          </a:stretch>
        </p:blipFill>
        <p:spPr>
          <a:xfrm>
            <a:off x="5181600" y="2570436"/>
            <a:ext cx="304800" cy="304800"/>
          </a:xfrm>
          <a:prstGeom prst="rect">
            <a:avLst/>
          </a:prstGeom>
        </p:spPr>
      </p:pic>
      <p:pic>
        <p:nvPicPr>
          <p:cNvPr id="9" name="No4DAL132TakeOffClearance.wav">
            <a:hlinkClick r:id="" action="ppaction://media"/>
          </p:cNvPr>
          <p:cNvPicPr>
            <a:picLocks noRot="1" noChangeAspect="1"/>
          </p:cNvPicPr>
          <p:nvPr>
            <a:audioFile r:link="rId2"/>
          </p:nvPr>
        </p:nvPicPr>
        <p:blipFill>
          <a:blip r:embed="rId8" cstate="print"/>
          <a:stretch>
            <a:fillRect/>
          </a:stretch>
        </p:blipFill>
        <p:spPr>
          <a:xfrm>
            <a:off x="5943600" y="2894286"/>
            <a:ext cx="304800" cy="304800"/>
          </a:xfrm>
          <a:prstGeom prst="rect">
            <a:avLst/>
          </a:prstGeom>
        </p:spPr>
      </p:pic>
      <p:pic>
        <p:nvPicPr>
          <p:cNvPr id="10" name="No5DAL132NorCalDep.wav">
            <a:hlinkClick r:id="" action="ppaction://media"/>
          </p:cNvPr>
          <p:cNvPicPr>
            <a:picLocks noRot="1" noChangeAspect="1"/>
          </p:cNvPicPr>
          <p:nvPr>
            <a:audioFile r:link="rId3"/>
          </p:nvPr>
        </p:nvPicPr>
        <p:blipFill>
          <a:blip r:embed="rId9" cstate="print"/>
          <a:stretch>
            <a:fillRect/>
          </a:stretch>
        </p:blipFill>
        <p:spPr>
          <a:xfrm>
            <a:off x="2590800" y="3456261"/>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0000"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000" fill="hold"/>
                                        <p:tgtEl>
                                          <p:spTgt spid="10"/>
                                        </p:tgtEl>
                                      </p:cBhvr>
                                    </p:cmd>
                                  </p:childTnLst>
                                </p:cTn>
                              </p:par>
                            </p:childTnLst>
                          </p:cTn>
                        </p:par>
                      </p:childTnLst>
                    </p:cTn>
                  </p:par>
                </p:childTnLst>
              </p:cTn>
              <p:nextCondLst>
                <p:cond evt="onClick" delay="0">
                  <p:tgtEl>
                    <p:spTgt spid="10"/>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Departure/Approach Control or TRACON</a:t>
            </a:r>
            <a:endParaRPr lang="en-US" dirty="0"/>
          </a:p>
        </p:txBody>
      </p:sp>
      <p:sp>
        <p:nvSpPr>
          <p:cNvPr id="3" name="Content Placeholder 2"/>
          <p:cNvSpPr>
            <a:spLocks noGrp="1"/>
          </p:cNvSpPr>
          <p:nvPr>
            <p:ph idx="1"/>
          </p:nvPr>
        </p:nvSpPr>
        <p:spPr>
          <a:xfrm>
            <a:off x="457200" y="1600200"/>
            <a:ext cx="5105400" cy="4525963"/>
          </a:xfrm>
        </p:spPr>
        <p:txBody>
          <a:bodyPr>
            <a:normAutofit fontScale="55000" lnSpcReduction="20000"/>
          </a:bodyPr>
          <a:lstStyle/>
          <a:p>
            <a:r>
              <a:rPr lang="en-US" dirty="0" smtClean="0"/>
              <a:t>In the US, the TRACON or Terminal Radar Approach Control, handle traffic in a 30 to 60 NM radius from the airport.</a:t>
            </a:r>
          </a:p>
          <a:p>
            <a:r>
              <a:rPr lang="en-US" dirty="0" smtClean="0"/>
              <a:t>One TRACON can handle many airports, such as N90 – JFK, EWR, PHL, LGA etc</a:t>
            </a:r>
          </a:p>
          <a:p>
            <a:r>
              <a:rPr lang="en-US" dirty="0" smtClean="0"/>
              <a:t>Traffic is divided into departures, arrivals and </a:t>
            </a:r>
            <a:r>
              <a:rPr lang="en-US" dirty="0" err="1" smtClean="0"/>
              <a:t>overflights</a:t>
            </a:r>
            <a:r>
              <a:rPr lang="en-US" dirty="0" smtClean="0"/>
              <a:t>.</a:t>
            </a:r>
          </a:p>
          <a:p>
            <a:r>
              <a:rPr lang="en-US" dirty="0" smtClean="0"/>
              <a:t>Departures are normally climbing to their cruising altitude, arrivals are descending to the airport and </a:t>
            </a:r>
            <a:r>
              <a:rPr lang="en-US" dirty="0" err="1" smtClean="0"/>
              <a:t>overflights</a:t>
            </a:r>
            <a:r>
              <a:rPr lang="en-US" dirty="0" smtClean="0"/>
              <a:t> are just passing through.</a:t>
            </a:r>
          </a:p>
          <a:p>
            <a:r>
              <a:rPr lang="en-US" dirty="0" smtClean="0"/>
              <a:t>Today, TRACON ensures there is a smooth flow of arrival aircraft to the runway.</a:t>
            </a:r>
          </a:p>
          <a:p>
            <a:r>
              <a:rPr lang="en-US" dirty="0" smtClean="0"/>
              <a:t>Number of TRACONS  in US – 26</a:t>
            </a:r>
          </a:p>
          <a:p>
            <a:r>
              <a:rPr lang="en-US" dirty="0" smtClean="0"/>
              <a:t>DAL132 – Taking an instruction from </a:t>
            </a:r>
            <a:r>
              <a:rPr lang="en-US" dirty="0" err="1" smtClean="0"/>
              <a:t>NorCal</a:t>
            </a:r>
            <a:r>
              <a:rPr lang="en-US" dirty="0" smtClean="0"/>
              <a:t> TRACON:</a:t>
            </a:r>
          </a:p>
          <a:p>
            <a:r>
              <a:rPr lang="en-US" dirty="0" smtClean="0"/>
              <a:t>DAL132 – Being handed off to Oakland Center</a:t>
            </a:r>
            <a:endParaRPr lang="en-US" dirty="0"/>
          </a:p>
        </p:txBody>
      </p:sp>
      <p:pic>
        <p:nvPicPr>
          <p:cNvPr id="75778" name="Picture 2" descr="wpe6.jpg (28469 bytes)"/>
          <p:cNvPicPr>
            <a:picLocks noChangeAspect="1" noChangeArrowheads="1"/>
          </p:cNvPicPr>
          <p:nvPr/>
        </p:nvPicPr>
        <p:blipFill>
          <a:blip r:embed="rId5" cstate="print"/>
          <a:srcRect/>
          <a:stretch>
            <a:fillRect/>
          </a:stretch>
        </p:blipFill>
        <p:spPr bwMode="auto">
          <a:xfrm>
            <a:off x="5638800" y="2590800"/>
            <a:ext cx="3283631" cy="2057400"/>
          </a:xfrm>
          <a:prstGeom prst="rect">
            <a:avLst/>
          </a:prstGeom>
          <a:noFill/>
        </p:spPr>
      </p:pic>
      <p:sp>
        <p:nvSpPr>
          <p:cNvPr id="7" name="TextBox 6"/>
          <p:cNvSpPr txBox="1"/>
          <p:nvPr/>
        </p:nvSpPr>
        <p:spPr>
          <a:xfrm>
            <a:off x="5867400" y="4618851"/>
            <a:ext cx="2743200" cy="276999"/>
          </a:xfrm>
          <a:prstGeom prst="rect">
            <a:avLst/>
          </a:prstGeom>
          <a:noFill/>
        </p:spPr>
        <p:txBody>
          <a:bodyPr wrap="square" rtlCol="0">
            <a:spAutoFit/>
          </a:bodyPr>
          <a:lstStyle/>
          <a:p>
            <a:pPr algn="ctr"/>
            <a:r>
              <a:rPr lang="en-US" sz="1200" dirty="0" err="1" smtClean="0"/>
              <a:t>NorCal</a:t>
            </a:r>
            <a:r>
              <a:rPr lang="en-US" sz="1200" dirty="0" smtClean="0"/>
              <a:t> TRACON in Sacramento</a:t>
            </a:r>
            <a:endParaRPr lang="en-US" sz="1200" dirty="0"/>
          </a:p>
        </p:txBody>
      </p:sp>
      <p:pic>
        <p:nvPicPr>
          <p:cNvPr id="8" name="No6DAL132NorCAlExpectOnCourse.wav">
            <a:hlinkClick r:id="" action="ppaction://media"/>
          </p:cNvPr>
          <p:cNvPicPr>
            <a:picLocks noRot="1" noChangeAspect="1"/>
          </p:cNvPicPr>
          <p:nvPr>
            <a:audioFile r:link="rId1"/>
          </p:nvPr>
        </p:nvPicPr>
        <p:blipFill>
          <a:blip r:embed="rId6" cstate="print"/>
          <a:stretch>
            <a:fillRect/>
          </a:stretch>
        </p:blipFill>
        <p:spPr>
          <a:xfrm>
            <a:off x="1800225" y="5010150"/>
            <a:ext cx="304800" cy="304800"/>
          </a:xfrm>
          <a:prstGeom prst="rect">
            <a:avLst/>
          </a:prstGeom>
        </p:spPr>
      </p:pic>
      <p:pic>
        <p:nvPicPr>
          <p:cNvPr id="9" name="No8DAL132ContactZOA.wav">
            <a:hlinkClick r:id="" action="ppaction://media"/>
          </p:cNvPr>
          <p:cNvPicPr>
            <a:picLocks noRot="1" noChangeAspect="1"/>
          </p:cNvPicPr>
          <p:nvPr>
            <a:audioFile r:link="rId2"/>
          </p:nvPr>
        </p:nvPicPr>
        <p:blipFill>
          <a:blip r:embed="rId6" cstate="print"/>
          <a:stretch>
            <a:fillRect/>
          </a:stretch>
        </p:blipFill>
        <p:spPr>
          <a:xfrm>
            <a:off x="5219700" y="52578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000"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NorCal</a:t>
            </a:r>
            <a:r>
              <a:rPr lang="en-US" dirty="0" smtClean="0"/>
              <a:t> TRACON </a:t>
            </a:r>
            <a:endParaRPr lang="en-US" dirty="0"/>
          </a:p>
        </p:txBody>
      </p:sp>
      <p:pic>
        <p:nvPicPr>
          <p:cNvPr id="79874" name="Picture 2"/>
          <p:cNvPicPr>
            <a:picLocks noChangeAspect="1" noChangeArrowheads="1"/>
          </p:cNvPicPr>
          <p:nvPr/>
        </p:nvPicPr>
        <p:blipFill>
          <a:blip r:embed="rId3" cstate="print"/>
          <a:srcRect l="6666" t="14476" r="18571" b="9933"/>
          <a:stretch>
            <a:fillRect/>
          </a:stretch>
        </p:blipFill>
        <p:spPr bwMode="auto">
          <a:xfrm>
            <a:off x="685800" y="990600"/>
            <a:ext cx="7924800" cy="50078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SID – Standard Instrument Departure</a:t>
            </a:r>
            <a:endParaRPr lang="en-US" dirty="0"/>
          </a:p>
        </p:txBody>
      </p:sp>
      <p:sp>
        <p:nvSpPr>
          <p:cNvPr id="3" name="Content Placeholder 2"/>
          <p:cNvSpPr>
            <a:spLocks noGrp="1"/>
          </p:cNvSpPr>
          <p:nvPr>
            <p:ph idx="1"/>
          </p:nvPr>
        </p:nvSpPr>
        <p:spPr>
          <a:xfrm>
            <a:off x="381000" y="1295400"/>
            <a:ext cx="4648200" cy="4800600"/>
          </a:xfrm>
        </p:spPr>
        <p:txBody>
          <a:bodyPr>
            <a:normAutofit fontScale="55000" lnSpcReduction="20000"/>
          </a:bodyPr>
          <a:lstStyle/>
          <a:p>
            <a:r>
              <a:rPr lang="en-US" dirty="0" smtClean="0"/>
              <a:t>While DAL132 is flying through </a:t>
            </a:r>
            <a:r>
              <a:rPr lang="en-US" dirty="0" err="1" smtClean="0"/>
              <a:t>NorCal</a:t>
            </a:r>
            <a:r>
              <a:rPr lang="en-US" dirty="0" smtClean="0"/>
              <a:t> TRACON, it is also flying a SID – CUIT2 SID (pronounced QUIET2)</a:t>
            </a:r>
          </a:p>
          <a:p>
            <a:r>
              <a:rPr lang="en-US" dirty="0" smtClean="0"/>
              <a:t>SID – a coded departure procedure made of up of a set of waypoints, </a:t>
            </a:r>
            <a:r>
              <a:rPr lang="en-US" dirty="0" err="1" smtClean="0"/>
              <a:t>NavAids</a:t>
            </a:r>
            <a:r>
              <a:rPr lang="en-US" dirty="0" smtClean="0"/>
              <a:t> and jet routes to simplify clearance procedures</a:t>
            </a:r>
          </a:p>
          <a:p>
            <a:r>
              <a:rPr lang="en-US" dirty="0" smtClean="0"/>
              <a:t>Only flown by IFR flights – that too, mostly commercial flights.</a:t>
            </a:r>
          </a:p>
          <a:p>
            <a:r>
              <a:rPr lang="en-US" dirty="0" smtClean="0"/>
              <a:t>Is optimized for route of flight, not aircraft performance</a:t>
            </a:r>
          </a:p>
          <a:p>
            <a:r>
              <a:rPr lang="en-US" dirty="0" smtClean="0"/>
              <a:t>Allows for a more predictable path for controllers to keep track of aircraft.</a:t>
            </a:r>
          </a:p>
          <a:p>
            <a:r>
              <a:rPr lang="en-US" dirty="0" smtClean="0"/>
              <a:t>All SIDs are loaded into aircraft’s flight management system and pilots also have paper charts.</a:t>
            </a:r>
          </a:p>
          <a:p>
            <a:r>
              <a:rPr lang="en-US" dirty="0" smtClean="0"/>
              <a:t>An airport can have many SIDs – SFO has 11.</a:t>
            </a:r>
          </a:p>
        </p:txBody>
      </p:sp>
      <p:pic>
        <p:nvPicPr>
          <p:cNvPr id="80898" name="Picture 2"/>
          <p:cNvPicPr>
            <a:picLocks noChangeAspect="1" noChangeArrowheads="1"/>
          </p:cNvPicPr>
          <p:nvPr/>
        </p:nvPicPr>
        <p:blipFill>
          <a:blip r:embed="rId3" cstate="print"/>
          <a:srcRect l="26190" t="12190" r="43810" b="14667"/>
          <a:stretch>
            <a:fillRect/>
          </a:stretch>
        </p:blipFill>
        <p:spPr bwMode="auto">
          <a:xfrm>
            <a:off x="5181600" y="1143000"/>
            <a:ext cx="3300413"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Other ATC functions</a:t>
            </a:r>
            <a:endParaRPr lang="en-US" dirty="0"/>
          </a:p>
        </p:txBody>
      </p:sp>
      <p:sp>
        <p:nvSpPr>
          <p:cNvPr id="3" name="Content Placeholder 2"/>
          <p:cNvSpPr>
            <a:spLocks noGrp="1"/>
          </p:cNvSpPr>
          <p:nvPr>
            <p:ph idx="1"/>
          </p:nvPr>
        </p:nvSpPr>
        <p:spPr>
          <a:xfrm>
            <a:off x="457200" y="1173163"/>
            <a:ext cx="8229600" cy="3094038"/>
          </a:xfrm>
        </p:spPr>
        <p:txBody>
          <a:bodyPr>
            <a:normAutofit lnSpcReduction="10000"/>
          </a:bodyPr>
          <a:lstStyle/>
          <a:p>
            <a:r>
              <a:rPr lang="en-US" dirty="0" smtClean="0"/>
              <a:t>Provide information to pilots</a:t>
            </a:r>
          </a:p>
          <a:p>
            <a:r>
              <a:rPr lang="en-US" dirty="0" smtClean="0"/>
              <a:t>Information about weather and navigation</a:t>
            </a:r>
          </a:p>
          <a:p>
            <a:r>
              <a:rPr lang="en-US" dirty="0" smtClean="0"/>
              <a:t>NOTAMS (Notices To </a:t>
            </a:r>
            <a:r>
              <a:rPr lang="en-US" dirty="0" err="1" smtClean="0"/>
              <a:t>AirMen</a:t>
            </a:r>
            <a:r>
              <a:rPr lang="en-US" dirty="0" smtClean="0"/>
              <a:t>)</a:t>
            </a:r>
          </a:p>
          <a:p>
            <a:r>
              <a:rPr lang="en-US" dirty="0" smtClean="0">
                <a:solidFill>
                  <a:srgbClr val="FF0000"/>
                </a:solidFill>
              </a:rPr>
              <a:t>Use algorithms/techniques/software to ensure the smooth flow of air traffic – This is called air traffic management or ATM</a:t>
            </a:r>
            <a:endParaRPr lang="en-US" dirty="0">
              <a:solidFill>
                <a:srgbClr val="FF0000"/>
              </a:solidFill>
            </a:endParaRPr>
          </a:p>
        </p:txBody>
      </p:sp>
      <p:pic>
        <p:nvPicPr>
          <p:cNvPr id="4098" name="Picture 2" descr="http://t0.gstatic.com/images?q=tbn:ANd9GcThLcsphpLyfagtEeDsHGY2PCtekRGgqrOWzyM0Yb_oRjz7KveB"/>
          <p:cNvPicPr>
            <a:picLocks noChangeAspect="1" noChangeArrowheads="1"/>
          </p:cNvPicPr>
          <p:nvPr/>
        </p:nvPicPr>
        <p:blipFill>
          <a:blip r:embed="rId3" cstate="print"/>
          <a:srcRect/>
          <a:stretch>
            <a:fillRect/>
          </a:stretch>
        </p:blipFill>
        <p:spPr bwMode="auto">
          <a:xfrm>
            <a:off x="762000" y="4221162"/>
            <a:ext cx="2552700" cy="1790701"/>
          </a:xfrm>
          <a:prstGeom prst="rect">
            <a:avLst/>
          </a:prstGeom>
          <a:noFill/>
        </p:spPr>
      </p:pic>
      <p:pic>
        <p:nvPicPr>
          <p:cNvPr id="4100" name="Picture 4" descr="http://footflyer.com/Airline/NOTAM2.gif"/>
          <p:cNvPicPr>
            <a:picLocks noChangeAspect="1" noChangeArrowheads="1"/>
          </p:cNvPicPr>
          <p:nvPr/>
        </p:nvPicPr>
        <p:blipFill>
          <a:blip r:embed="rId4" cstate="print"/>
          <a:srcRect/>
          <a:stretch>
            <a:fillRect/>
          </a:stretch>
        </p:blipFill>
        <p:spPr bwMode="auto">
          <a:xfrm>
            <a:off x="4419600" y="4144962"/>
            <a:ext cx="4114800" cy="1907225"/>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Air route traffic control center (ARTCC)</a:t>
            </a:r>
            <a:endParaRPr lang="en-US" dirty="0"/>
          </a:p>
        </p:txBody>
      </p:sp>
      <p:sp>
        <p:nvSpPr>
          <p:cNvPr id="3" name="Content Placeholder 2"/>
          <p:cNvSpPr>
            <a:spLocks noGrp="1"/>
          </p:cNvSpPr>
          <p:nvPr>
            <p:ph idx="1"/>
          </p:nvPr>
        </p:nvSpPr>
        <p:spPr>
          <a:xfrm>
            <a:off x="381000" y="1066800"/>
            <a:ext cx="5257800" cy="5181600"/>
          </a:xfrm>
        </p:spPr>
        <p:txBody>
          <a:bodyPr>
            <a:normAutofit fontScale="62500" lnSpcReduction="20000"/>
          </a:bodyPr>
          <a:lstStyle/>
          <a:p>
            <a:r>
              <a:rPr lang="en-US" dirty="0" smtClean="0"/>
              <a:t>As transcontinental flights fly US airspace, spend most of time transitioning from one ARTCC to the next.</a:t>
            </a:r>
          </a:p>
          <a:p>
            <a:r>
              <a:rPr lang="en-US" dirty="0" smtClean="0"/>
              <a:t>Pass/receive traffic to:</a:t>
            </a:r>
          </a:p>
          <a:p>
            <a:pPr lvl="1"/>
            <a:r>
              <a:rPr lang="en-US" dirty="0" smtClean="0"/>
              <a:t>Other ARTCC</a:t>
            </a:r>
          </a:p>
          <a:p>
            <a:pPr lvl="1"/>
            <a:r>
              <a:rPr lang="en-US" dirty="0" smtClean="0"/>
              <a:t>Departure and Arrival aircraft – TRACONS</a:t>
            </a:r>
          </a:p>
          <a:p>
            <a:r>
              <a:rPr lang="en-US" dirty="0" smtClean="0"/>
              <a:t>Each ARTCC is divided up into sectors.</a:t>
            </a:r>
          </a:p>
          <a:p>
            <a:r>
              <a:rPr lang="en-US" dirty="0" smtClean="0"/>
              <a:t>Sectors can be on top of each other – high and low altitude sectors</a:t>
            </a:r>
          </a:p>
          <a:p>
            <a:r>
              <a:rPr lang="en-US" dirty="0" smtClean="0"/>
              <a:t>Normally – one controller per sector</a:t>
            </a:r>
          </a:p>
          <a:p>
            <a:r>
              <a:rPr lang="en-US" dirty="0" smtClean="0"/>
              <a:t>Busy periods – two controllers working together, per sector.</a:t>
            </a:r>
          </a:p>
          <a:p>
            <a:r>
              <a:rPr lang="en-US" dirty="0" smtClean="0"/>
              <a:t>Slow periods – sectors may be combined.</a:t>
            </a:r>
          </a:p>
          <a:p>
            <a:r>
              <a:rPr lang="en-US" dirty="0" smtClean="0"/>
              <a:t>All ARTCCs have communication links with each other as well as appropriate TRACONs.</a:t>
            </a:r>
          </a:p>
          <a:p>
            <a:r>
              <a:rPr lang="en-US" dirty="0" smtClean="0"/>
              <a:t>In domestic airspace, radar coverage is enough to keep track of aircraft.</a:t>
            </a:r>
          </a:p>
          <a:p>
            <a:endParaRPr lang="en-US" dirty="0" smtClean="0"/>
          </a:p>
          <a:p>
            <a:pPr lvl="1"/>
            <a:endParaRPr lang="en-US" dirty="0"/>
          </a:p>
        </p:txBody>
      </p:sp>
      <p:sp>
        <p:nvSpPr>
          <p:cNvPr id="4" name="TextBox 3"/>
          <p:cNvSpPr txBox="1"/>
          <p:nvPr/>
        </p:nvSpPr>
        <p:spPr>
          <a:xfrm>
            <a:off x="6096000" y="838200"/>
            <a:ext cx="2819400" cy="5509200"/>
          </a:xfrm>
          <a:prstGeom prst="rect">
            <a:avLst/>
          </a:prstGeom>
          <a:noFill/>
        </p:spPr>
        <p:txBody>
          <a:bodyPr wrap="square" rtlCol="0">
            <a:spAutoFit/>
          </a:bodyPr>
          <a:lstStyle/>
          <a:p>
            <a:r>
              <a:rPr lang="en-US" sz="1600" dirty="0" smtClean="0">
                <a:solidFill>
                  <a:srgbClr val="00B050"/>
                </a:solidFill>
              </a:rPr>
              <a:t>Continental ARTCCs:</a:t>
            </a:r>
          </a:p>
          <a:p>
            <a:r>
              <a:rPr lang="en-US" sz="1600" dirty="0" smtClean="0">
                <a:solidFill>
                  <a:srgbClr val="FF0000"/>
                </a:solidFill>
              </a:rPr>
              <a:t>ZAB – Albuquerque Center</a:t>
            </a:r>
          </a:p>
          <a:p>
            <a:r>
              <a:rPr lang="en-US" sz="1600" dirty="0" smtClean="0">
                <a:solidFill>
                  <a:srgbClr val="FF0000"/>
                </a:solidFill>
              </a:rPr>
              <a:t>ZAN – Anchorage Center</a:t>
            </a:r>
          </a:p>
          <a:p>
            <a:r>
              <a:rPr lang="en-US" sz="1600" dirty="0" smtClean="0">
                <a:solidFill>
                  <a:srgbClr val="FF0000"/>
                </a:solidFill>
              </a:rPr>
              <a:t>ZTL – Atlanta Center</a:t>
            </a:r>
          </a:p>
          <a:p>
            <a:r>
              <a:rPr lang="en-US" sz="1600" dirty="0" smtClean="0">
                <a:solidFill>
                  <a:srgbClr val="FF0000"/>
                </a:solidFill>
              </a:rPr>
              <a:t>ZBW – Boston Center</a:t>
            </a:r>
          </a:p>
          <a:p>
            <a:r>
              <a:rPr lang="en-US" sz="1600" dirty="0" smtClean="0">
                <a:solidFill>
                  <a:srgbClr val="FF0000"/>
                </a:solidFill>
              </a:rPr>
              <a:t>ZAU – Chicago Center</a:t>
            </a:r>
          </a:p>
          <a:p>
            <a:r>
              <a:rPr lang="en-US" sz="1600" dirty="0" smtClean="0">
                <a:solidFill>
                  <a:srgbClr val="FF0000"/>
                </a:solidFill>
              </a:rPr>
              <a:t>ZOB – Cleveland Center</a:t>
            </a:r>
          </a:p>
          <a:p>
            <a:r>
              <a:rPr lang="en-US" sz="1600" dirty="0" smtClean="0">
                <a:solidFill>
                  <a:srgbClr val="FF0000"/>
                </a:solidFill>
              </a:rPr>
              <a:t>ZDV – Denver Center</a:t>
            </a:r>
          </a:p>
          <a:p>
            <a:r>
              <a:rPr lang="en-US" sz="1600" dirty="0" smtClean="0">
                <a:solidFill>
                  <a:srgbClr val="FF0000"/>
                </a:solidFill>
              </a:rPr>
              <a:t>ZFW – Fort Worth Center</a:t>
            </a:r>
          </a:p>
          <a:p>
            <a:r>
              <a:rPr lang="en-US" sz="1600" dirty="0" smtClean="0">
                <a:solidFill>
                  <a:srgbClr val="FF0000"/>
                </a:solidFill>
              </a:rPr>
              <a:t>ZHU – Houston Center</a:t>
            </a:r>
          </a:p>
          <a:p>
            <a:r>
              <a:rPr lang="en-US" sz="1600" dirty="0" smtClean="0">
                <a:solidFill>
                  <a:srgbClr val="FF0000"/>
                </a:solidFill>
              </a:rPr>
              <a:t>ZID – Indianapolis Center</a:t>
            </a:r>
          </a:p>
          <a:p>
            <a:r>
              <a:rPr lang="en-US" sz="1600" dirty="0" smtClean="0">
                <a:solidFill>
                  <a:srgbClr val="FF0000"/>
                </a:solidFill>
              </a:rPr>
              <a:t>ZJX – Jacksonville Center</a:t>
            </a:r>
          </a:p>
          <a:p>
            <a:r>
              <a:rPr lang="en-US" sz="1600" dirty="0" smtClean="0">
                <a:solidFill>
                  <a:srgbClr val="FF0000"/>
                </a:solidFill>
              </a:rPr>
              <a:t>ZKC – Kansas Center</a:t>
            </a:r>
          </a:p>
          <a:p>
            <a:r>
              <a:rPr lang="en-US" sz="1600" dirty="0" smtClean="0">
                <a:solidFill>
                  <a:srgbClr val="FF0000"/>
                </a:solidFill>
              </a:rPr>
              <a:t>ZLA – Los Angeles Center</a:t>
            </a:r>
          </a:p>
          <a:p>
            <a:r>
              <a:rPr lang="en-US" sz="1600" dirty="0" smtClean="0">
                <a:solidFill>
                  <a:srgbClr val="FF0000"/>
                </a:solidFill>
              </a:rPr>
              <a:t>ZME – Memphis Center</a:t>
            </a:r>
          </a:p>
          <a:p>
            <a:r>
              <a:rPr lang="en-US" sz="1600" dirty="0" smtClean="0">
                <a:solidFill>
                  <a:srgbClr val="FF0000"/>
                </a:solidFill>
              </a:rPr>
              <a:t>ZMA – Miami Center</a:t>
            </a:r>
          </a:p>
          <a:p>
            <a:r>
              <a:rPr lang="en-US" sz="1600" dirty="0" smtClean="0">
                <a:solidFill>
                  <a:srgbClr val="FF0000"/>
                </a:solidFill>
              </a:rPr>
              <a:t>ZMP – Minneapolis Center</a:t>
            </a:r>
          </a:p>
          <a:p>
            <a:r>
              <a:rPr lang="en-US" sz="1600" dirty="0" smtClean="0">
                <a:solidFill>
                  <a:srgbClr val="FF0000"/>
                </a:solidFill>
              </a:rPr>
              <a:t>ZNY – New York Center</a:t>
            </a:r>
          </a:p>
          <a:p>
            <a:r>
              <a:rPr lang="en-US" sz="1600" dirty="0" smtClean="0">
                <a:solidFill>
                  <a:srgbClr val="FF0000"/>
                </a:solidFill>
              </a:rPr>
              <a:t>ZOA – Oakland Center</a:t>
            </a:r>
          </a:p>
          <a:p>
            <a:r>
              <a:rPr lang="en-US" sz="1600" dirty="0" smtClean="0">
                <a:solidFill>
                  <a:srgbClr val="FF0000"/>
                </a:solidFill>
              </a:rPr>
              <a:t>ZLC – Salt Lake Center</a:t>
            </a:r>
          </a:p>
          <a:p>
            <a:r>
              <a:rPr lang="en-US" sz="1600" dirty="0" smtClean="0">
                <a:solidFill>
                  <a:srgbClr val="FF0000"/>
                </a:solidFill>
              </a:rPr>
              <a:t>ZSE – Seattle Center</a:t>
            </a:r>
          </a:p>
          <a:p>
            <a:r>
              <a:rPr lang="en-US" sz="1600" dirty="0" smtClean="0">
                <a:solidFill>
                  <a:srgbClr val="FF0000"/>
                </a:solidFill>
              </a:rPr>
              <a:t>ZDC – Washington Center</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229600" cy="1143000"/>
          </a:xfrm>
        </p:spPr>
        <p:txBody>
          <a:bodyPr/>
          <a:lstStyle/>
          <a:p>
            <a:r>
              <a:rPr lang="en-US" dirty="0" smtClean="0"/>
              <a:t>US ARTCCs</a:t>
            </a:r>
            <a:endParaRPr lang="en-US" dirty="0"/>
          </a:p>
        </p:txBody>
      </p:sp>
      <p:pic>
        <p:nvPicPr>
          <p:cNvPr id="81922" name="Picture 2"/>
          <p:cNvPicPr>
            <a:picLocks noChangeAspect="1" noChangeArrowheads="1"/>
          </p:cNvPicPr>
          <p:nvPr/>
        </p:nvPicPr>
        <p:blipFill>
          <a:blip r:embed="rId3" cstate="print">
            <a:lum bright="1000"/>
          </a:blip>
          <a:srcRect/>
          <a:stretch>
            <a:fillRect/>
          </a:stretch>
        </p:blipFill>
        <p:spPr bwMode="auto">
          <a:xfrm>
            <a:off x="144988" y="1219200"/>
            <a:ext cx="8922812" cy="4419600"/>
          </a:xfrm>
          <a:prstGeom prst="rect">
            <a:avLst/>
          </a:prstGeom>
          <a:noFill/>
          <a:ln w="9525">
            <a:noFill/>
            <a:miter lim="800000"/>
            <a:headEnd/>
            <a:tailEnd/>
          </a:ln>
          <a:effectLst/>
        </p:spPr>
      </p:pic>
      <p:sp>
        <p:nvSpPr>
          <p:cNvPr id="6" name="TextBox 5"/>
          <p:cNvSpPr txBox="1"/>
          <p:nvPr/>
        </p:nvSpPr>
        <p:spPr>
          <a:xfrm>
            <a:off x="304800" y="457200"/>
            <a:ext cx="914400" cy="923330"/>
          </a:xfrm>
          <a:prstGeom prst="rect">
            <a:avLst/>
          </a:prstGeom>
          <a:noFill/>
        </p:spPr>
        <p:txBody>
          <a:bodyPr wrap="square" rtlCol="0">
            <a:spAutoFit/>
          </a:bodyPr>
          <a:lstStyle/>
          <a:p>
            <a:pPr algn="ctr"/>
            <a:r>
              <a:rPr lang="en-US" dirty="0" smtClean="0">
                <a:solidFill>
                  <a:srgbClr val="FF0000"/>
                </a:solidFill>
              </a:rPr>
              <a:t>ZSE - Seattle</a:t>
            </a:r>
          </a:p>
          <a:p>
            <a:pPr algn="ctr"/>
            <a:r>
              <a:rPr lang="en-US" dirty="0" smtClean="0">
                <a:solidFill>
                  <a:srgbClr val="FF0000"/>
                </a:solidFill>
              </a:rPr>
              <a:t>Center</a:t>
            </a:r>
            <a:endParaRPr lang="en-US" dirty="0">
              <a:solidFill>
                <a:srgbClr val="FF0000"/>
              </a:solidFill>
            </a:endParaRPr>
          </a:p>
        </p:txBody>
      </p:sp>
      <p:sp>
        <p:nvSpPr>
          <p:cNvPr id="7" name="TextBox 6"/>
          <p:cNvSpPr txBox="1"/>
          <p:nvPr/>
        </p:nvSpPr>
        <p:spPr>
          <a:xfrm>
            <a:off x="1828800" y="457200"/>
            <a:ext cx="1066800" cy="923330"/>
          </a:xfrm>
          <a:prstGeom prst="rect">
            <a:avLst/>
          </a:prstGeom>
          <a:noFill/>
        </p:spPr>
        <p:txBody>
          <a:bodyPr wrap="square" rtlCol="0">
            <a:spAutoFit/>
          </a:bodyPr>
          <a:lstStyle/>
          <a:p>
            <a:pPr algn="ctr"/>
            <a:r>
              <a:rPr lang="en-US" dirty="0" smtClean="0">
                <a:solidFill>
                  <a:srgbClr val="FF0000"/>
                </a:solidFill>
              </a:rPr>
              <a:t>ZLC – Salt Lake</a:t>
            </a:r>
          </a:p>
          <a:p>
            <a:pPr algn="ctr"/>
            <a:r>
              <a:rPr lang="en-US" dirty="0" smtClean="0">
                <a:solidFill>
                  <a:srgbClr val="FF0000"/>
                </a:solidFill>
              </a:rPr>
              <a:t>Center</a:t>
            </a:r>
            <a:endParaRPr lang="en-US" dirty="0">
              <a:solidFill>
                <a:srgbClr val="FF0000"/>
              </a:solidFill>
            </a:endParaRPr>
          </a:p>
        </p:txBody>
      </p:sp>
      <p:sp>
        <p:nvSpPr>
          <p:cNvPr id="8" name="TextBox 7"/>
          <p:cNvSpPr txBox="1"/>
          <p:nvPr/>
        </p:nvSpPr>
        <p:spPr>
          <a:xfrm>
            <a:off x="3276600" y="2505670"/>
            <a:ext cx="1066800" cy="923330"/>
          </a:xfrm>
          <a:prstGeom prst="rect">
            <a:avLst/>
          </a:prstGeom>
          <a:noFill/>
        </p:spPr>
        <p:txBody>
          <a:bodyPr wrap="square" rtlCol="0">
            <a:spAutoFit/>
          </a:bodyPr>
          <a:lstStyle/>
          <a:p>
            <a:pPr algn="ctr"/>
            <a:r>
              <a:rPr lang="en-US" dirty="0" smtClean="0">
                <a:solidFill>
                  <a:srgbClr val="FF0000"/>
                </a:solidFill>
              </a:rPr>
              <a:t>ZDV – Denver</a:t>
            </a:r>
          </a:p>
          <a:p>
            <a:pPr algn="ctr"/>
            <a:r>
              <a:rPr lang="en-US" dirty="0" smtClean="0">
                <a:solidFill>
                  <a:srgbClr val="FF0000"/>
                </a:solidFill>
              </a:rPr>
              <a:t>Center</a:t>
            </a:r>
            <a:endParaRPr lang="en-US" dirty="0">
              <a:solidFill>
                <a:srgbClr val="FF0000"/>
              </a:solidFill>
            </a:endParaRPr>
          </a:p>
        </p:txBody>
      </p:sp>
      <p:sp>
        <p:nvSpPr>
          <p:cNvPr id="9" name="TextBox 8"/>
          <p:cNvSpPr txBox="1"/>
          <p:nvPr/>
        </p:nvSpPr>
        <p:spPr>
          <a:xfrm>
            <a:off x="0" y="3962400"/>
            <a:ext cx="1066800" cy="923330"/>
          </a:xfrm>
          <a:prstGeom prst="rect">
            <a:avLst/>
          </a:prstGeom>
          <a:noFill/>
        </p:spPr>
        <p:txBody>
          <a:bodyPr wrap="square" rtlCol="0">
            <a:spAutoFit/>
          </a:bodyPr>
          <a:lstStyle/>
          <a:p>
            <a:pPr algn="ctr"/>
            <a:r>
              <a:rPr lang="en-US" dirty="0" smtClean="0">
                <a:solidFill>
                  <a:srgbClr val="FF0000"/>
                </a:solidFill>
              </a:rPr>
              <a:t>ZOA – Oakland</a:t>
            </a:r>
          </a:p>
          <a:p>
            <a:pPr algn="ctr"/>
            <a:r>
              <a:rPr lang="en-US" dirty="0" smtClean="0">
                <a:solidFill>
                  <a:srgbClr val="FF0000"/>
                </a:solidFill>
              </a:rPr>
              <a:t>Center</a:t>
            </a:r>
            <a:endParaRPr lang="en-US" dirty="0">
              <a:solidFill>
                <a:srgbClr val="FF0000"/>
              </a:solidFill>
            </a:endParaRPr>
          </a:p>
        </p:txBody>
      </p:sp>
      <p:sp>
        <p:nvSpPr>
          <p:cNvPr id="10" name="TextBox 9"/>
          <p:cNvSpPr txBox="1"/>
          <p:nvPr/>
        </p:nvSpPr>
        <p:spPr>
          <a:xfrm>
            <a:off x="457200" y="5105400"/>
            <a:ext cx="1066800" cy="923330"/>
          </a:xfrm>
          <a:prstGeom prst="rect">
            <a:avLst/>
          </a:prstGeom>
          <a:noFill/>
        </p:spPr>
        <p:txBody>
          <a:bodyPr wrap="square" rtlCol="0">
            <a:spAutoFit/>
          </a:bodyPr>
          <a:lstStyle/>
          <a:p>
            <a:pPr algn="ctr"/>
            <a:r>
              <a:rPr lang="en-US" dirty="0" smtClean="0">
                <a:solidFill>
                  <a:srgbClr val="FF0000"/>
                </a:solidFill>
              </a:rPr>
              <a:t>ZLA – Los Angeles</a:t>
            </a:r>
          </a:p>
          <a:p>
            <a:pPr algn="ctr"/>
            <a:r>
              <a:rPr lang="en-US" dirty="0" smtClean="0">
                <a:solidFill>
                  <a:srgbClr val="FF0000"/>
                </a:solidFill>
              </a:rPr>
              <a:t>Center</a:t>
            </a:r>
            <a:endParaRPr lang="en-US" dirty="0">
              <a:solidFill>
                <a:srgbClr val="FF0000"/>
              </a:solidFill>
            </a:endParaRPr>
          </a:p>
        </p:txBody>
      </p:sp>
      <p:cxnSp>
        <p:nvCxnSpPr>
          <p:cNvPr id="12" name="Straight Arrow Connector 11"/>
          <p:cNvCxnSpPr/>
          <p:nvPr/>
        </p:nvCxnSpPr>
        <p:spPr>
          <a:xfrm rot="5400000" flipH="1" flipV="1">
            <a:off x="1066800" y="4191000"/>
            <a:ext cx="990600" cy="685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81200" y="4572000"/>
            <a:ext cx="1600200" cy="923330"/>
          </a:xfrm>
          <a:prstGeom prst="rect">
            <a:avLst/>
          </a:prstGeom>
          <a:noFill/>
        </p:spPr>
        <p:txBody>
          <a:bodyPr wrap="square" rtlCol="0">
            <a:spAutoFit/>
          </a:bodyPr>
          <a:lstStyle/>
          <a:p>
            <a:pPr algn="ctr"/>
            <a:r>
              <a:rPr lang="en-US" dirty="0" smtClean="0">
                <a:solidFill>
                  <a:srgbClr val="FF0000"/>
                </a:solidFill>
              </a:rPr>
              <a:t>ZAB – Albuquerque</a:t>
            </a:r>
          </a:p>
          <a:p>
            <a:pPr algn="ctr"/>
            <a:r>
              <a:rPr lang="en-US" dirty="0" smtClean="0">
                <a:solidFill>
                  <a:srgbClr val="FF0000"/>
                </a:solidFill>
              </a:rPr>
              <a:t>Center</a:t>
            </a:r>
            <a:endParaRPr lang="en-US" dirty="0">
              <a:solidFill>
                <a:srgbClr val="FF0000"/>
              </a:solidFill>
            </a:endParaRPr>
          </a:p>
        </p:txBody>
      </p:sp>
      <p:cxnSp>
        <p:nvCxnSpPr>
          <p:cNvPr id="14" name="Straight Arrow Connector 13"/>
          <p:cNvCxnSpPr/>
          <p:nvPr/>
        </p:nvCxnSpPr>
        <p:spPr>
          <a:xfrm flipV="1">
            <a:off x="2667000" y="4114800"/>
            <a:ext cx="609600" cy="45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34000" y="685800"/>
            <a:ext cx="1447800" cy="923330"/>
          </a:xfrm>
          <a:prstGeom prst="rect">
            <a:avLst/>
          </a:prstGeom>
          <a:noFill/>
        </p:spPr>
        <p:txBody>
          <a:bodyPr wrap="square" rtlCol="0">
            <a:spAutoFit/>
          </a:bodyPr>
          <a:lstStyle/>
          <a:p>
            <a:pPr algn="ctr"/>
            <a:r>
              <a:rPr lang="en-US" dirty="0" smtClean="0">
                <a:solidFill>
                  <a:srgbClr val="FF0000"/>
                </a:solidFill>
              </a:rPr>
              <a:t>ZMP – Minneapolis</a:t>
            </a:r>
          </a:p>
          <a:p>
            <a:pPr algn="ctr"/>
            <a:r>
              <a:rPr lang="en-US" dirty="0" smtClean="0">
                <a:solidFill>
                  <a:srgbClr val="FF0000"/>
                </a:solidFill>
              </a:rPr>
              <a:t>Center</a:t>
            </a:r>
            <a:endParaRPr lang="en-US" dirty="0">
              <a:solidFill>
                <a:srgbClr val="FF0000"/>
              </a:solidFill>
            </a:endParaRPr>
          </a:p>
        </p:txBody>
      </p:sp>
      <p:cxnSp>
        <p:nvCxnSpPr>
          <p:cNvPr id="17" name="Straight Arrow Connector 16"/>
          <p:cNvCxnSpPr/>
          <p:nvPr/>
        </p:nvCxnSpPr>
        <p:spPr>
          <a:xfrm>
            <a:off x="838200" y="1447800"/>
            <a:ext cx="7620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762000" y="3352800"/>
            <a:ext cx="990600" cy="685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6200000" flipH="1">
            <a:off x="2019300" y="1638300"/>
            <a:ext cx="106680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4991100" y="1638300"/>
            <a:ext cx="9144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010400" y="1143000"/>
            <a:ext cx="1447800" cy="923330"/>
          </a:xfrm>
          <a:prstGeom prst="rect">
            <a:avLst/>
          </a:prstGeom>
          <a:noFill/>
        </p:spPr>
        <p:txBody>
          <a:bodyPr wrap="square" rtlCol="0">
            <a:spAutoFit/>
          </a:bodyPr>
          <a:lstStyle/>
          <a:p>
            <a:pPr algn="ctr"/>
            <a:r>
              <a:rPr lang="en-US" dirty="0" smtClean="0">
                <a:solidFill>
                  <a:srgbClr val="FF0000"/>
                </a:solidFill>
              </a:rPr>
              <a:t>ZOB – Cleveland</a:t>
            </a:r>
          </a:p>
          <a:p>
            <a:pPr algn="ctr"/>
            <a:r>
              <a:rPr lang="en-US" dirty="0" smtClean="0">
                <a:solidFill>
                  <a:srgbClr val="FF0000"/>
                </a:solidFill>
              </a:rPr>
              <a:t>Center</a:t>
            </a:r>
            <a:endParaRPr lang="en-US" dirty="0">
              <a:solidFill>
                <a:srgbClr val="FF0000"/>
              </a:solidFill>
            </a:endParaRPr>
          </a:p>
        </p:txBody>
      </p:sp>
      <p:cxnSp>
        <p:nvCxnSpPr>
          <p:cNvPr id="26" name="Straight Arrow Connector 25"/>
          <p:cNvCxnSpPr/>
          <p:nvPr/>
        </p:nvCxnSpPr>
        <p:spPr>
          <a:xfrm rot="5400000">
            <a:off x="6819900" y="2171700"/>
            <a:ext cx="685800" cy="45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124200" y="5181600"/>
            <a:ext cx="1447800" cy="923330"/>
          </a:xfrm>
          <a:prstGeom prst="rect">
            <a:avLst/>
          </a:prstGeom>
          <a:noFill/>
        </p:spPr>
        <p:txBody>
          <a:bodyPr wrap="square" rtlCol="0">
            <a:spAutoFit/>
          </a:bodyPr>
          <a:lstStyle/>
          <a:p>
            <a:pPr algn="ctr"/>
            <a:r>
              <a:rPr lang="en-US" dirty="0" smtClean="0">
                <a:solidFill>
                  <a:srgbClr val="FF0000"/>
                </a:solidFill>
              </a:rPr>
              <a:t>ZHU – Houston</a:t>
            </a:r>
          </a:p>
          <a:p>
            <a:pPr algn="ctr"/>
            <a:r>
              <a:rPr lang="en-US" dirty="0" smtClean="0">
                <a:solidFill>
                  <a:srgbClr val="FF0000"/>
                </a:solidFill>
              </a:rPr>
              <a:t>Center</a:t>
            </a:r>
            <a:endParaRPr lang="en-US" dirty="0">
              <a:solidFill>
                <a:srgbClr val="FF0000"/>
              </a:solidFill>
            </a:endParaRPr>
          </a:p>
        </p:txBody>
      </p:sp>
      <p:cxnSp>
        <p:nvCxnSpPr>
          <p:cNvPr id="29" name="Straight Arrow Connector 28"/>
          <p:cNvCxnSpPr/>
          <p:nvPr/>
        </p:nvCxnSpPr>
        <p:spPr>
          <a:xfrm flipV="1">
            <a:off x="4114800" y="4724400"/>
            <a:ext cx="762000" cy="53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810000" y="3629025"/>
            <a:ext cx="1828800" cy="830997"/>
          </a:xfrm>
          <a:prstGeom prst="rect">
            <a:avLst/>
          </a:prstGeom>
          <a:noFill/>
        </p:spPr>
        <p:txBody>
          <a:bodyPr wrap="square" rtlCol="0">
            <a:spAutoFit/>
          </a:bodyPr>
          <a:lstStyle/>
          <a:p>
            <a:pPr algn="ctr"/>
            <a:r>
              <a:rPr lang="en-US" sz="1600" dirty="0" smtClean="0">
                <a:solidFill>
                  <a:srgbClr val="FF0000"/>
                </a:solidFill>
              </a:rPr>
              <a:t>ZFW</a:t>
            </a:r>
          </a:p>
          <a:p>
            <a:pPr algn="ctr"/>
            <a:r>
              <a:rPr lang="en-US" sz="1600" dirty="0" smtClean="0">
                <a:solidFill>
                  <a:srgbClr val="FF0000"/>
                </a:solidFill>
              </a:rPr>
              <a:t>– Fort Worth</a:t>
            </a:r>
          </a:p>
          <a:p>
            <a:pPr algn="ctr"/>
            <a:r>
              <a:rPr lang="en-US" sz="1600" dirty="0" smtClean="0">
                <a:solidFill>
                  <a:srgbClr val="FF0000"/>
                </a:solidFill>
              </a:rPr>
              <a:t>Center</a:t>
            </a:r>
            <a:endParaRPr lang="en-US" sz="1600" dirty="0">
              <a:solidFill>
                <a:srgbClr val="FF0000"/>
              </a:solidFill>
            </a:endParaRPr>
          </a:p>
        </p:txBody>
      </p:sp>
      <p:sp>
        <p:nvSpPr>
          <p:cNvPr id="32" name="TextBox 31"/>
          <p:cNvSpPr txBox="1"/>
          <p:nvPr/>
        </p:nvSpPr>
        <p:spPr>
          <a:xfrm>
            <a:off x="4038600" y="2971800"/>
            <a:ext cx="2438400" cy="584775"/>
          </a:xfrm>
          <a:prstGeom prst="rect">
            <a:avLst/>
          </a:prstGeom>
          <a:noFill/>
        </p:spPr>
        <p:txBody>
          <a:bodyPr wrap="square" rtlCol="0">
            <a:spAutoFit/>
          </a:bodyPr>
          <a:lstStyle/>
          <a:p>
            <a:pPr algn="ctr"/>
            <a:r>
              <a:rPr lang="en-US" sz="1600" dirty="0" smtClean="0">
                <a:solidFill>
                  <a:srgbClr val="FF0000"/>
                </a:solidFill>
              </a:rPr>
              <a:t>ZKC– Kansas City</a:t>
            </a:r>
          </a:p>
          <a:p>
            <a:pPr algn="ctr"/>
            <a:r>
              <a:rPr lang="en-US" sz="1600" dirty="0" smtClean="0">
                <a:solidFill>
                  <a:srgbClr val="FF0000"/>
                </a:solidFill>
              </a:rPr>
              <a:t>Center</a:t>
            </a:r>
            <a:endParaRPr lang="en-US" sz="1600" dirty="0">
              <a:solidFill>
                <a:srgbClr val="FF0000"/>
              </a:solidFill>
            </a:endParaRPr>
          </a:p>
        </p:txBody>
      </p:sp>
      <p:sp>
        <p:nvSpPr>
          <p:cNvPr id="33" name="TextBox 32"/>
          <p:cNvSpPr txBox="1"/>
          <p:nvPr/>
        </p:nvSpPr>
        <p:spPr>
          <a:xfrm>
            <a:off x="5943600" y="3590925"/>
            <a:ext cx="1143000" cy="830997"/>
          </a:xfrm>
          <a:prstGeom prst="rect">
            <a:avLst/>
          </a:prstGeom>
          <a:noFill/>
        </p:spPr>
        <p:txBody>
          <a:bodyPr wrap="square" rtlCol="0">
            <a:spAutoFit/>
          </a:bodyPr>
          <a:lstStyle/>
          <a:p>
            <a:pPr algn="ctr"/>
            <a:r>
              <a:rPr lang="en-US" sz="1600" dirty="0" smtClean="0">
                <a:solidFill>
                  <a:srgbClr val="FF0000"/>
                </a:solidFill>
              </a:rPr>
              <a:t>ZTL – </a:t>
            </a:r>
          </a:p>
          <a:p>
            <a:pPr algn="ctr"/>
            <a:r>
              <a:rPr lang="en-US" sz="1600" dirty="0" smtClean="0">
                <a:solidFill>
                  <a:srgbClr val="FF0000"/>
                </a:solidFill>
              </a:rPr>
              <a:t>Atlanta </a:t>
            </a:r>
          </a:p>
          <a:p>
            <a:pPr algn="ctr"/>
            <a:r>
              <a:rPr lang="en-US" sz="1600" dirty="0" smtClean="0">
                <a:solidFill>
                  <a:srgbClr val="FF0000"/>
                </a:solidFill>
              </a:rPr>
              <a:t>Center</a:t>
            </a:r>
            <a:endParaRPr lang="en-US" sz="1600" dirty="0">
              <a:solidFill>
                <a:srgbClr val="FF0000"/>
              </a:solidFill>
            </a:endParaRPr>
          </a:p>
        </p:txBody>
      </p:sp>
      <p:sp>
        <p:nvSpPr>
          <p:cNvPr id="34" name="TextBox 33"/>
          <p:cNvSpPr txBox="1"/>
          <p:nvPr/>
        </p:nvSpPr>
        <p:spPr>
          <a:xfrm>
            <a:off x="4562475" y="3390900"/>
            <a:ext cx="2438400" cy="830997"/>
          </a:xfrm>
          <a:prstGeom prst="rect">
            <a:avLst/>
          </a:prstGeom>
          <a:noFill/>
        </p:spPr>
        <p:txBody>
          <a:bodyPr wrap="square" rtlCol="0">
            <a:spAutoFit/>
          </a:bodyPr>
          <a:lstStyle/>
          <a:p>
            <a:pPr algn="ctr"/>
            <a:r>
              <a:rPr lang="en-US" sz="1600" dirty="0" smtClean="0">
                <a:solidFill>
                  <a:srgbClr val="FF0000"/>
                </a:solidFill>
              </a:rPr>
              <a:t>ZME – </a:t>
            </a:r>
          </a:p>
          <a:p>
            <a:pPr algn="ctr"/>
            <a:r>
              <a:rPr lang="en-US" sz="1600" dirty="0" smtClean="0">
                <a:solidFill>
                  <a:srgbClr val="FF0000"/>
                </a:solidFill>
              </a:rPr>
              <a:t>Memphis </a:t>
            </a:r>
          </a:p>
          <a:p>
            <a:pPr algn="ctr"/>
            <a:r>
              <a:rPr lang="en-US" sz="1600" dirty="0" smtClean="0">
                <a:solidFill>
                  <a:srgbClr val="FF0000"/>
                </a:solidFill>
              </a:rPr>
              <a:t>Center</a:t>
            </a:r>
            <a:endParaRPr lang="en-US" sz="1600" dirty="0">
              <a:solidFill>
                <a:srgbClr val="FF0000"/>
              </a:solidFill>
            </a:endParaRPr>
          </a:p>
        </p:txBody>
      </p:sp>
      <p:cxnSp>
        <p:nvCxnSpPr>
          <p:cNvPr id="35" name="Straight Arrow Connector 34"/>
          <p:cNvCxnSpPr/>
          <p:nvPr/>
        </p:nvCxnSpPr>
        <p:spPr>
          <a:xfrm rot="5400000">
            <a:off x="5791200" y="1524000"/>
            <a:ext cx="13716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39000" y="304800"/>
            <a:ext cx="1447800" cy="923330"/>
          </a:xfrm>
          <a:prstGeom prst="rect">
            <a:avLst/>
          </a:prstGeom>
          <a:noFill/>
        </p:spPr>
        <p:txBody>
          <a:bodyPr wrap="square" rtlCol="0">
            <a:spAutoFit/>
          </a:bodyPr>
          <a:lstStyle/>
          <a:p>
            <a:pPr algn="ctr"/>
            <a:r>
              <a:rPr lang="en-US" dirty="0" smtClean="0">
                <a:solidFill>
                  <a:srgbClr val="FF0000"/>
                </a:solidFill>
              </a:rPr>
              <a:t>ZID -  Indianapolis</a:t>
            </a:r>
          </a:p>
          <a:p>
            <a:pPr algn="ctr"/>
            <a:r>
              <a:rPr lang="en-US" dirty="0" smtClean="0">
                <a:solidFill>
                  <a:srgbClr val="FF0000"/>
                </a:solidFill>
              </a:rPr>
              <a:t>Center</a:t>
            </a:r>
            <a:endParaRPr lang="en-US" dirty="0">
              <a:solidFill>
                <a:srgbClr val="FF0000"/>
              </a:solidFill>
            </a:endParaRPr>
          </a:p>
        </p:txBody>
      </p:sp>
      <p:cxnSp>
        <p:nvCxnSpPr>
          <p:cNvPr id="39" name="Straight Arrow Connector 38"/>
          <p:cNvCxnSpPr/>
          <p:nvPr/>
        </p:nvCxnSpPr>
        <p:spPr>
          <a:xfrm rot="5400000">
            <a:off x="5867400" y="1447800"/>
            <a:ext cx="2286000" cy="1066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248400" y="219670"/>
            <a:ext cx="1447800" cy="923330"/>
          </a:xfrm>
          <a:prstGeom prst="rect">
            <a:avLst/>
          </a:prstGeom>
          <a:noFill/>
        </p:spPr>
        <p:txBody>
          <a:bodyPr wrap="square" rtlCol="0">
            <a:spAutoFit/>
          </a:bodyPr>
          <a:lstStyle/>
          <a:p>
            <a:pPr algn="ctr"/>
            <a:r>
              <a:rPr lang="en-US" dirty="0" smtClean="0">
                <a:solidFill>
                  <a:srgbClr val="FF0000"/>
                </a:solidFill>
              </a:rPr>
              <a:t>ZAU -  Chicago</a:t>
            </a:r>
          </a:p>
          <a:p>
            <a:pPr algn="ctr"/>
            <a:r>
              <a:rPr lang="en-US" dirty="0" smtClean="0">
                <a:solidFill>
                  <a:srgbClr val="FF0000"/>
                </a:solidFill>
              </a:rPr>
              <a:t>Center</a:t>
            </a:r>
            <a:endParaRPr lang="en-US" dirty="0">
              <a:solidFill>
                <a:srgbClr val="FF0000"/>
              </a:solidFill>
            </a:endParaRPr>
          </a:p>
        </p:txBody>
      </p:sp>
      <p:sp>
        <p:nvSpPr>
          <p:cNvPr id="43" name="TextBox 42"/>
          <p:cNvSpPr txBox="1"/>
          <p:nvPr/>
        </p:nvSpPr>
        <p:spPr>
          <a:xfrm>
            <a:off x="5257800" y="5257800"/>
            <a:ext cx="1295400" cy="923330"/>
          </a:xfrm>
          <a:prstGeom prst="rect">
            <a:avLst/>
          </a:prstGeom>
          <a:noFill/>
        </p:spPr>
        <p:txBody>
          <a:bodyPr wrap="square" rtlCol="0">
            <a:spAutoFit/>
          </a:bodyPr>
          <a:lstStyle/>
          <a:p>
            <a:pPr algn="ctr"/>
            <a:r>
              <a:rPr lang="en-US" dirty="0" smtClean="0">
                <a:solidFill>
                  <a:srgbClr val="FF0000"/>
                </a:solidFill>
              </a:rPr>
              <a:t>ZJX -  Jacksonville</a:t>
            </a:r>
          </a:p>
          <a:p>
            <a:pPr algn="ctr"/>
            <a:r>
              <a:rPr lang="en-US" dirty="0" smtClean="0">
                <a:solidFill>
                  <a:srgbClr val="FF0000"/>
                </a:solidFill>
              </a:rPr>
              <a:t>Center</a:t>
            </a:r>
            <a:endParaRPr lang="en-US" dirty="0">
              <a:solidFill>
                <a:srgbClr val="FF0000"/>
              </a:solidFill>
            </a:endParaRPr>
          </a:p>
        </p:txBody>
      </p:sp>
      <p:cxnSp>
        <p:nvCxnSpPr>
          <p:cNvPr id="44" name="Straight Arrow Connector 43"/>
          <p:cNvCxnSpPr/>
          <p:nvPr/>
        </p:nvCxnSpPr>
        <p:spPr>
          <a:xfrm rot="5400000" flipH="1" flipV="1">
            <a:off x="6172200" y="4495800"/>
            <a:ext cx="762000" cy="762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6019800" y="5486400"/>
            <a:ext cx="914400" cy="15240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553200" y="5715000"/>
            <a:ext cx="1295400" cy="30480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6200000" flipH="1">
            <a:off x="7200900" y="5067300"/>
            <a:ext cx="1066800" cy="228600"/>
          </a:xfrm>
          <a:prstGeom prst="line">
            <a:avLst/>
          </a:prstGeom>
          <a:ln w="2222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V="1">
            <a:off x="7543800" y="4572000"/>
            <a:ext cx="76200" cy="7620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6200000" flipV="1">
            <a:off x="7048500" y="5295900"/>
            <a:ext cx="6858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7543800" y="5906869"/>
            <a:ext cx="1447800" cy="646331"/>
          </a:xfrm>
          <a:prstGeom prst="rect">
            <a:avLst/>
          </a:prstGeom>
          <a:noFill/>
        </p:spPr>
        <p:txBody>
          <a:bodyPr wrap="square" rtlCol="0">
            <a:spAutoFit/>
          </a:bodyPr>
          <a:lstStyle/>
          <a:p>
            <a:pPr algn="ctr"/>
            <a:r>
              <a:rPr lang="en-US" dirty="0" smtClean="0">
                <a:solidFill>
                  <a:srgbClr val="FF0000"/>
                </a:solidFill>
              </a:rPr>
              <a:t>ZMA -  Miami</a:t>
            </a:r>
          </a:p>
          <a:p>
            <a:pPr algn="ctr"/>
            <a:r>
              <a:rPr lang="en-US" dirty="0" smtClean="0">
                <a:solidFill>
                  <a:srgbClr val="FF0000"/>
                </a:solidFill>
              </a:rPr>
              <a:t>Center</a:t>
            </a:r>
            <a:endParaRPr lang="en-US" dirty="0">
              <a:solidFill>
                <a:srgbClr val="FF0000"/>
              </a:solidFill>
            </a:endParaRPr>
          </a:p>
        </p:txBody>
      </p:sp>
      <p:sp>
        <p:nvSpPr>
          <p:cNvPr id="64" name="TextBox 63"/>
          <p:cNvSpPr txBox="1"/>
          <p:nvPr/>
        </p:nvSpPr>
        <p:spPr>
          <a:xfrm>
            <a:off x="7696200" y="4038600"/>
            <a:ext cx="1447800" cy="923330"/>
          </a:xfrm>
          <a:prstGeom prst="rect">
            <a:avLst/>
          </a:prstGeom>
          <a:noFill/>
        </p:spPr>
        <p:txBody>
          <a:bodyPr wrap="square" rtlCol="0">
            <a:spAutoFit/>
          </a:bodyPr>
          <a:lstStyle/>
          <a:p>
            <a:pPr algn="ctr"/>
            <a:r>
              <a:rPr lang="en-US" dirty="0" smtClean="0">
                <a:solidFill>
                  <a:srgbClr val="FF0000"/>
                </a:solidFill>
              </a:rPr>
              <a:t>ZDC – Washington</a:t>
            </a:r>
          </a:p>
          <a:p>
            <a:pPr algn="ctr"/>
            <a:r>
              <a:rPr lang="en-US" dirty="0" smtClean="0">
                <a:solidFill>
                  <a:srgbClr val="FF0000"/>
                </a:solidFill>
              </a:rPr>
              <a:t>Center</a:t>
            </a:r>
            <a:endParaRPr lang="en-US" dirty="0">
              <a:solidFill>
                <a:srgbClr val="FF0000"/>
              </a:solidFill>
            </a:endParaRPr>
          </a:p>
        </p:txBody>
      </p:sp>
      <p:cxnSp>
        <p:nvCxnSpPr>
          <p:cNvPr id="66" name="Straight Arrow Connector 65"/>
          <p:cNvCxnSpPr/>
          <p:nvPr/>
        </p:nvCxnSpPr>
        <p:spPr>
          <a:xfrm rot="16200000" flipV="1">
            <a:off x="7467600" y="3657600"/>
            <a:ext cx="6096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7924800" y="3048000"/>
            <a:ext cx="1219200" cy="923330"/>
          </a:xfrm>
          <a:prstGeom prst="rect">
            <a:avLst/>
          </a:prstGeom>
          <a:noFill/>
        </p:spPr>
        <p:txBody>
          <a:bodyPr wrap="square" rtlCol="0">
            <a:spAutoFit/>
          </a:bodyPr>
          <a:lstStyle/>
          <a:p>
            <a:pPr algn="ctr"/>
            <a:r>
              <a:rPr lang="en-US" dirty="0" smtClean="0">
                <a:solidFill>
                  <a:srgbClr val="FF0000"/>
                </a:solidFill>
              </a:rPr>
              <a:t>ZNY – New York</a:t>
            </a:r>
          </a:p>
          <a:p>
            <a:pPr algn="ctr"/>
            <a:r>
              <a:rPr lang="en-US" dirty="0" smtClean="0">
                <a:solidFill>
                  <a:srgbClr val="FF0000"/>
                </a:solidFill>
              </a:rPr>
              <a:t>Center</a:t>
            </a:r>
            <a:endParaRPr lang="en-US" dirty="0">
              <a:solidFill>
                <a:srgbClr val="FF0000"/>
              </a:solidFill>
            </a:endParaRPr>
          </a:p>
        </p:txBody>
      </p:sp>
      <p:cxnSp>
        <p:nvCxnSpPr>
          <p:cNvPr id="69" name="Straight Arrow Connector 68"/>
          <p:cNvCxnSpPr/>
          <p:nvPr/>
        </p:nvCxnSpPr>
        <p:spPr>
          <a:xfrm rot="16200000" flipV="1">
            <a:off x="7505700" y="2857500"/>
            <a:ext cx="838200" cy="609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001000" y="990600"/>
            <a:ext cx="1447800" cy="923330"/>
          </a:xfrm>
          <a:prstGeom prst="rect">
            <a:avLst/>
          </a:prstGeom>
          <a:noFill/>
        </p:spPr>
        <p:txBody>
          <a:bodyPr wrap="square" rtlCol="0">
            <a:spAutoFit/>
          </a:bodyPr>
          <a:lstStyle/>
          <a:p>
            <a:pPr algn="ctr"/>
            <a:r>
              <a:rPr lang="en-US" dirty="0" smtClean="0">
                <a:solidFill>
                  <a:srgbClr val="FF0000"/>
                </a:solidFill>
              </a:rPr>
              <a:t>ZBW – Boston</a:t>
            </a:r>
          </a:p>
          <a:p>
            <a:pPr algn="ctr"/>
            <a:r>
              <a:rPr lang="en-US" dirty="0" smtClean="0">
                <a:solidFill>
                  <a:srgbClr val="FF0000"/>
                </a:solidFill>
              </a:rPr>
              <a:t>Center</a:t>
            </a:r>
            <a:endParaRPr lang="en-US" dirty="0">
              <a:solidFill>
                <a:srgbClr val="FF0000"/>
              </a:solidFill>
            </a:endParaRPr>
          </a:p>
        </p:txBody>
      </p:sp>
      <p:cxnSp>
        <p:nvCxnSpPr>
          <p:cNvPr id="72" name="Straight Arrow Connector 71"/>
          <p:cNvCxnSpPr>
            <a:stCxn id="71" idx="2"/>
          </p:cNvCxnSpPr>
          <p:nvPr/>
        </p:nvCxnSpPr>
        <p:spPr>
          <a:xfrm rot="5400000">
            <a:off x="8253115" y="1738015"/>
            <a:ext cx="295870" cy="6477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ARTCC details – ZDV Denver Center</a:t>
            </a:r>
            <a:endParaRPr lang="en-US" dirty="0"/>
          </a:p>
        </p:txBody>
      </p:sp>
      <p:pic>
        <p:nvPicPr>
          <p:cNvPr id="4" name="Picture 3" descr="denvercenter.jpg"/>
          <p:cNvPicPr>
            <a:picLocks noChangeAspect="1"/>
          </p:cNvPicPr>
          <p:nvPr/>
        </p:nvPicPr>
        <p:blipFill>
          <a:blip r:embed="rId3" cstate="print"/>
          <a:srcRect l="14167" r="30833" b="8185"/>
          <a:stretch>
            <a:fillRect/>
          </a:stretch>
        </p:blipFill>
        <p:spPr>
          <a:xfrm>
            <a:off x="609600" y="1295400"/>
            <a:ext cx="4267200" cy="4542872"/>
          </a:xfrm>
          <a:prstGeom prst="rect">
            <a:avLst/>
          </a:prstGeom>
        </p:spPr>
      </p:pic>
      <p:sp>
        <p:nvSpPr>
          <p:cNvPr id="5" name="TextBox 4"/>
          <p:cNvSpPr txBox="1"/>
          <p:nvPr/>
        </p:nvSpPr>
        <p:spPr>
          <a:xfrm>
            <a:off x="2667000" y="5257800"/>
            <a:ext cx="2514600" cy="830997"/>
          </a:xfrm>
          <a:prstGeom prst="rect">
            <a:avLst/>
          </a:prstGeom>
          <a:noFill/>
        </p:spPr>
        <p:txBody>
          <a:bodyPr wrap="square" rtlCol="0">
            <a:spAutoFit/>
          </a:bodyPr>
          <a:lstStyle/>
          <a:p>
            <a:r>
              <a:rPr lang="en-US" sz="2400" dirty="0" smtClean="0">
                <a:solidFill>
                  <a:srgbClr val="FF0000"/>
                </a:solidFill>
              </a:rPr>
              <a:t>Sectors in ZDV Denver Center</a:t>
            </a:r>
            <a:endParaRPr lang="en-US" sz="2400" dirty="0">
              <a:solidFill>
                <a:srgbClr val="FF0000"/>
              </a:solidFill>
            </a:endParaRPr>
          </a:p>
        </p:txBody>
      </p:sp>
      <p:cxnSp>
        <p:nvCxnSpPr>
          <p:cNvPr id="7" name="Straight Arrow Connector 6"/>
          <p:cNvCxnSpPr/>
          <p:nvPr/>
        </p:nvCxnSpPr>
        <p:spPr>
          <a:xfrm>
            <a:off x="762000" y="2667000"/>
            <a:ext cx="2057400" cy="9144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28600" y="2057400"/>
            <a:ext cx="1295400" cy="646331"/>
          </a:xfrm>
          <a:prstGeom prst="rect">
            <a:avLst/>
          </a:prstGeom>
          <a:noFill/>
        </p:spPr>
        <p:txBody>
          <a:bodyPr wrap="square" rtlCol="0">
            <a:spAutoFit/>
          </a:bodyPr>
          <a:lstStyle/>
          <a:p>
            <a:r>
              <a:rPr lang="en-US" dirty="0" smtClean="0"/>
              <a:t>Denver Airport</a:t>
            </a:r>
            <a:endParaRPr lang="en-US" dirty="0"/>
          </a:p>
        </p:txBody>
      </p:sp>
      <p:pic>
        <p:nvPicPr>
          <p:cNvPr id="9" name="Picture 8" descr="lowalthighaltzdv.jpg"/>
          <p:cNvPicPr>
            <a:picLocks noChangeAspect="1"/>
          </p:cNvPicPr>
          <p:nvPr/>
        </p:nvPicPr>
        <p:blipFill>
          <a:blip r:embed="rId4" cstate="print"/>
          <a:stretch>
            <a:fillRect/>
          </a:stretch>
        </p:blipFill>
        <p:spPr>
          <a:xfrm>
            <a:off x="4800600" y="2286000"/>
            <a:ext cx="3855081" cy="2458499"/>
          </a:xfrm>
          <a:prstGeom prst="rect">
            <a:avLst/>
          </a:prstGeom>
        </p:spPr>
      </p:pic>
      <p:sp>
        <p:nvSpPr>
          <p:cNvPr id="10" name="TextBox 9"/>
          <p:cNvSpPr txBox="1"/>
          <p:nvPr/>
        </p:nvSpPr>
        <p:spPr>
          <a:xfrm>
            <a:off x="7010400" y="1295400"/>
            <a:ext cx="1676400" cy="923330"/>
          </a:xfrm>
          <a:prstGeom prst="rect">
            <a:avLst/>
          </a:prstGeom>
          <a:noFill/>
        </p:spPr>
        <p:txBody>
          <a:bodyPr wrap="square" rtlCol="0">
            <a:spAutoFit/>
          </a:bodyPr>
          <a:lstStyle/>
          <a:p>
            <a:r>
              <a:rPr lang="en-US" dirty="0" smtClean="0"/>
              <a:t>Blue outline – High altitude  Sector 9 in ZDV</a:t>
            </a:r>
            <a:endParaRPr lang="en-US" dirty="0"/>
          </a:p>
        </p:txBody>
      </p:sp>
      <p:sp>
        <p:nvSpPr>
          <p:cNvPr id="11" name="TextBox 10"/>
          <p:cNvSpPr txBox="1"/>
          <p:nvPr/>
        </p:nvSpPr>
        <p:spPr>
          <a:xfrm>
            <a:off x="6705600" y="4038600"/>
            <a:ext cx="1676400" cy="1200329"/>
          </a:xfrm>
          <a:prstGeom prst="rect">
            <a:avLst/>
          </a:prstGeom>
          <a:noFill/>
        </p:spPr>
        <p:txBody>
          <a:bodyPr wrap="square" rtlCol="0">
            <a:spAutoFit/>
          </a:bodyPr>
          <a:lstStyle/>
          <a:p>
            <a:r>
              <a:rPr lang="en-US" dirty="0" smtClean="0"/>
              <a:t>Green outline – High Altitude Sector 16 in ZDV</a:t>
            </a:r>
            <a:endParaRPr lang="en-US" dirty="0"/>
          </a:p>
        </p:txBody>
      </p:sp>
      <p:sp>
        <p:nvSpPr>
          <p:cNvPr id="12" name="TextBox 11"/>
          <p:cNvSpPr txBox="1"/>
          <p:nvPr/>
        </p:nvSpPr>
        <p:spPr>
          <a:xfrm>
            <a:off x="4876800" y="1905000"/>
            <a:ext cx="1676400" cy="1200329"/>
          </a:xfrm>
          <a:prstGeom prst="rect">
            <a:avLst/>
          </a:prstGeom>
          <a:noFill/>
        </p:spPr>
        <p:txBody>
          <a:bodyPr wrap="square" rtlCol="0">
            <a:spAutoFit/>
          </a:bodyPr>
          <a:lstStyle/>
          <a:p>
            <a:r>
              <a:rPr lang="en-US" dirty="0" smtClean="0"/>
              <a:t>Red outline – Low Altitude Sector 15 in ZDV</a:t>
            </a:r>
            <a:endParaRPr lang="en-US" dirty="0"/>
          </a:p>
        </p:txBody>
      </p:sp>
      <p:cxnSp>
        <p:nvCxnSpPr>
          <p:cNvPr id="14" name="Straight Arrow Connector 13"/>
          <p:cNvCxnSpPr/>
          <p:nvPr/>
        </p:nvCxnSpPr>
        <p:spPr>
          <a:xfrm rot="16200000" flipH="1">
            <a:off x="5638800" y="2971800"/>
            <a:ext cx="609600" cy="4572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a:off x="5638800" y="3962400"/>
            <a:ext cx="990600" cy="609600"/>
          </a:xfrm>
          <a:prstGeom prst="straightConnector1">
            <a:avLst/>
          </a:prstGeom>
          <a:ln w="2222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a:off x="7162800" y="2667000"/>
            <a:ext cx="914400" cy="1588"/>
          </a:xfrm>
          <a:prstGeom prst="straightConnector1">
            <a:avLst/>
          </a:prstGeom>
          <a:ln w="22225">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9930"/>
            <a:ext cx="8229600" cy="1143000"/>
          </a:xfrm>
        </p:spPr>
        <p:txBody>
          <a:bodyPr/>
          <a:lstStyle/>
          <a:p>
            <a:r>
              <a:rPr lang="en-US" dirty="0" smtClean="0"/>
              <a:t>Back to DAL132….</a:t>
            </a:r>
            <a:endParaRPr lang="en-US" dirty="0"/>
          </a:p>
        </p:txBody>
      </p:sp>
      <p:sp>
        <p:nvSpPr>
          <p:cNvPr id="3" name="Content Placeholder 2"/>
          <p:cNvSpPr>
            <a:spLocks noGrp="1"/>
          </p:cNvSpPr>
          <p:nvPr>
            <p:ph idx="1"/>
          </p:nvPr>
        </p:nvSpPr>
        <p:spPr>
          <a:xfrm>
            <a:off x="457200" y="1011840"/>
            <a:ext cx="8229600" cy="4525963"/>
          </a:xfrm>
        </p:spPr>
        <p:txBody>
          <a:bodyPr/>
          <a:lstStyle/>
          <a:p>
            <a:r>
              <a:rPr lang="en-US" dirty="0" smtClean="0"/>
              <a:t>Which ARTCCs did DAL132 fly through?</a:t>
            </a:r>
            <a:endParaRPr lang="en-US" dirty="0"/>
          </a:p>
        </p:txBody>
      </p:sp>
      <p:pic>
        <p:nvPicPr>
          <p:cNvPr id="5" name="Picture 2"/>
          <p:cNvPicPr>
            <a:picLocks noChangeAspect="1" noChangeArrowheads="1"/>
          </p:cNvPicPr>
          <p:nvPr/>
        </p:nvPicPr>
        <p:blipFill>
          <a:blip r:embed="rId3" cstate="print"/>
          <a:srcRect t="6977"/>
          <a:stretch>
            <a:fillRect/>
          </a:stretch>
        </p:blipFill>
        <p:spPr bwMode="auto">
          <a:xfrm>
            <a:off x="228600" y="1524000"/>
            <a:ext cx="8795494" cy="4572000"/>
          </a:xfrm>
          <a:prstGeom prst="rect">
            <a:avLst/>
          </a:prstGeom>
          <a:noFill/>
          <a:ln w="9525">
            <a:noFill/>
            <a:miter lim="800000"/>
            <a:headEnd/>
            <a:tailEnd/>
          </a:ln>
          <a:effectLst/>
        </p:spPr>
      </p:pic>
      <p:grpSp>
        <p:nvGrpSpPr>
          <p:cNvPr id="18" name="Group 17"/>
          <p:cNvGrpSpPr/>
          <p:nvPr/>
        </p:nvGrpSpPr>
        <p:grpSpPr>
          <a:xfrm>
            <a:off x="914400" y="1905000"/>
            <a:ext cx="7315200" cy="1664732"/>
            <a:chOff x="914400" y="2362200"/>
            <a:chExt cx="7315200" cy="1664732"/>
          </a:xfrm>
        </p:grpSpPr>
        <p:sp>
          <p:nvSpPr>
            <p:cNvPr id="7" name="TextBox 6"/>
            <p:cNvSpPr txBox="1"/>
            <p:nvPr/>
          </p:nvSpPr>
          <p:spPr>
            <a:xfrm>
              <a:off x="914400" y="3657600"/>
              <a:ext cx="685800" cy="369332"/>
            </a:xfrm>
            <a:prstGeom prst="rect">
              <a:avLst/>
            </a:prstGeom>
            <a:noFill/>
          </p:spPr>
          <p:txBody>
            <a:bodyPr wrap="square" rtlCol="0">
              <a:spAutoFit/>
            </a:bodyPr>
            <a:lstStyle/>
            <a:p>
              <a:r>
                <a:rPr lang="en-US" dirty="0" smtClean="0">
                  <a:solidFill>
                    <a:srgbClr val="FFC000"/>
                  </a:solidFill>
                </a:rPr>
                <a:t>ZOA</a:t>
              </a:r>
              <a:endParaRPr lang="en-US" dirty="0">
                <a:solidFill>
                  <a:srgbClr val="FFC000"/>
                </a:solidFill>
              </a:endParaRPr>
            </a:p>
          </p:txBody>
        </p:sp>
        <p:sp>
          <p:nvSpPr>
            <p:cNvPr id="8" name="TextBox 7"/>
            <p:cNvSpPr txBox="1"/>
            <p:nvPr/>
          </p:nvSpPr>
          <p:spPr>
            <a:xfrm>
              <a:off x="1981200" y="2971800"/>
              <a:ext cx="685800" cy="369332"/>
            </a:xfrm>
            <a:prstGeom prst="rect">
              <a:avLst/>
            </a:prstGeom>
            <a:noFill/>
          </p:spPr>
          <p:txBody>
            <a:bodyPr wrap="square" rtlCol="0">
              <a:spAutoFit/>
            </a:bodyPr>
            <a:lstStyle/>
            <a:p>
              <a:r>
                <a:rPr lang="en-US" dirty="0" smtClean="0">
                  <a:solidFill>
                    <a:srgbClr val="FFC000"/>
                  </a:solidFill>
                </a:rPr>
                <a:t>ZLC</a:t>
              </a:r>
              <a:endParaRPr lang="en-US" dirty="0">
                <a:solidFill>
                  <a:srgbClr val="FFC000"/>
                </a:solidFill>
              </a:endParaRPr>
            </a:p>
          </p:txBody>
        </p:sp>
        <p:sp>
          <p:nvSpPr>
            <p:cNvPr id="9" name="TextBox 8"/>
            <p:cNvSpPr txBox="1"/>
            <p:nvPr/>
          </p:nvSpPr>
          <p:spPr>
            <a:xfrm>
              <a:off x="3200400" y="3657600"/>
              <a:ext cx="685800" cy="369332"/>
            </a:xfrm>
            <a:prstGeom prst="rect">
              <a:avLst/>
            </a:prstGeom>
            <a:noFill/>
          </p:spPr>
          <p:txBody>
            <a:bodyPr wrap="square" rtlCol="0">
              <a:spAutoFit/>
            </a:bodyPr>
            <a:lstStyle/>
            <a:p>
              <a:r>
                <a:rPr lang="en-US" dirty="0" smtClean="0">
                  <a:solidFill>
                    <a:srgbClr val="FFC000"/>
                  </a:solidFill>
                </a:rPr>
                <a:t>ZDV</a:t>
              </a:r>
              <a:endParaRPr lang="en-US" dirty="0">
                <a:solidFill>
                  <a:srgbClr val="FFC000"/>
                </a:solidFill>
              </a:endParaRPr>
            </a:p>
          </p:txBody>
        </p:sp>
        <p:sp>
          <p:nvSpPr>
            <p:cNvPr id="10" name="TextBox 9"/>
            <p:cNvSpPr txBox="1"/>
            <p:nvPr/>
          </p:nvSpPr>
          <p:spPr>
            <a:xfrm>
              <a:off x="4191000" y="2743200"/>
              <a:ext cx="685800" cy="369332"/>
            </a:xfrm>
            <a:prstGeom prst="rect">
              <a:avLst/>
            </a:prstGeom>
            <a:noFill/>
          </p:spPr>
          <p:txBody>
            <a:bodyPr wrap="square" rtlCol="0">
              <a:spAutoFit/>
            </a:bodyPr>
            <a:lstStyle/>
            <a:p>
              <a:r>
                <a:rPr lang="en-US" dirty="0" smtClean="0">
                  <a:solidFill>
                    <a:srgbClr val="FFC000"/>
                  </a:solidFill>
                </a:rPr>
                <a:t>ZMP</a:t>
              </a:r>
              <a:endParaRPr lang="en-US" dirty="0">
                <a:solidFill>
                  <a:srgbClr val="FFC000"/>
                </a:solidFill>
              </a:endParaRPr>
            </a:p>
          </p:txBody>
        </p:sp>
        <p:sp>
          <p:nvSpPr>
            <p:cNvPr id="11" name="TextBox 10"/>
            <p:cNvSpPr txBox="1"/>
            <p:nvPr/>
          </p:nvSpPr>
          <p:spPr>
            <a:xfrm>
              <a:off x="5562600" y="3364468"/>
              <a:ext cx="685800" cy="369332"/>
            </a:xfrm>
            <a:prstGeom prst="rect">
              <a:avLst/>
            </a:prstGeom>
            <a:noFill/>
          </p:spPr>
          <p:txBody>
            <a:bodyPr wrap="square" rtlCol="0">
              <a:spAutoFit/>
            </a:bodyPr>
            <a:lstStyle/>
            <a:p>
              <a:r>
                <a:rPr lang="en-US" dirty="0" smtClean="0">
                  <a:solidFill>
                    <a:srgbClr val="FFC000"/>
                  </a:solidFill>
                </a:rPr>
                <a:t>ZAU</a:t>
              </a:r>
              <a:endParaRPr lang="en-US" dirty="0">
                <a:solidFill>
                  <a:srgbClr val="FFC000"/>
                </a:solidFill>
              </a:endParaRPr>
            </a:p>
          </p:txBody>
        </p:sp>
        <p:sp>
          <p:nvSpPr>
            <p:cNvPr id="12" name="TextBox 11"/>
            <p:cNvSpPr txBox="1"/>
            <p:nvPr/>
          </p:nvSpPr>
          <p:spPr>
            <a:xfrm>
              <a:off x="6781800" y="3354943"/>
              <a:ext cx="685800" cy="369332"/>
            </a:xfrm>
            <a:prstGeom prst="rect">
              <a:avLst/>
            </a:prstGeom>
            <a:noFill/>
          </p:spPr>
          <p:txBody>
            <a:bodyPr wrap="square" rtlCol="0">
              <a:spAutoFit/>
            </a:bodyPr>
            <a:lstStyle/>
            <a:p>
              <a:r>
                <a:rPr lang="en-US" dirty="0" smtClean="0">
                  <a:solidFill>
                    <a:srgbClr val="FFC000"/>
                  </a:solidFill>
                </a:rPr>
                <a:t>ZOB</a:t>
              </a:r>
              <a:endParaRPr lang="en-US" dirty="0">
                <a:solidFill>
                  <a:srgbClr val="FFC000"/>
                </a:solidFill>
              </a:endParaRPr>
            </a:p>
          </p:txBody>
        </p:sp>
        <p:sp>
          <p:nvSpPr>
            <p:cNvPr id="13" name="TextBox 12"/>
            <p:cNvSpPr txBox="1"/>
            <p:nvPr/>
          </p:nvSpPr>
          <p:spPr>
            <a:xfrm>
              <a:off x="7543800" y="2362200"/>
              <a:ext cx="685800" cy="369332"/>
            </a:xfrm>
            <a:prstGeom prst="rect">
              <a:avLst/>
            </a:prstGeom>
            <a:noFill/>
          </p:spPr>
          <p:txBody>
            <a:bodyPr wrap="square" rtlCol="0">
              <a:spAutoFit/>
            </a:bodyPr>
            <a:lstStyle/>
            <a:p>
              <a:r>
                <a:rPr lang="en-US" dirty="0" smtClean="0">
                  <a:solidFill>
                    <a:srgbClr val="FFC000"/>
                  </a:solidFill>
                </a:rPr>
                <a:t>ZNY</a:t>
              </a:r>
              <a:endParaRPr lang="en-US" dirty="0">
                <a:solidFill>
                  <a:srgbClr val="FFC000"/>
                </a:solidFill>
              </a:endParaRPr>
            </a:p>
          </p:txBody>
        </p:sp>
        <p:cxnSp>
          <p:nvCxnSpPr>
            <p:cNvPr id="15" name="Straight Arrow Connector 14"/>
            <p:cNvCxnSpPr>
              <a:stCxn id="13" idx="2"/>
            </p:cNvCxnSpPr>
            <p:nvPr/>
          </p:nvCxnSpPr>
          <p:spPr>
            <a:xfrm rot="5400000">
              <a:off x="7328416" y="3023116"/>
              <a:ext cx="849868" cy="266700"/>
            </a:xfrm>
            <a:prstGeom prst="straightConnector1">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STAR – Standard Terminal Arrival Route</a:t>
            </a:r>
            <a:endParaRPr lang="en-US" dirty="0"/>
          </a:p>
        </p:txBody>
      </p:sp>
      <p:sp>
        <p:nvSpPr>
          <p:cNvPr id="3" name="Content Placeholder 2"/>
          <p:cNvSpPr>
            <a:spLocks noGrp="1"/>
          </p:cNvSpPr>
          <p:nvPr>
            <p:ph idx="1"/>
          </p:nvPr>
        </p:nvSpPr>
        <p:spPr>
          <a:xfrm>
            <a:off x="76200" y="1341437"/>
            <a:ext cx="4343400" cy="4525963"/>
          </a:xfrm>
        </p:spPr>
        <p:txBody>
          <a:bodyPr>
            <a:normAutofit fontScale="47500" lnSpcReduction="20000"/>
          </a:bodyPr>
          <a:lstStyle/>
          <a:p>
            <a:r>
              <a:rPr lang="en-US" dirty="0" smtClean="0"/>
              <a:t>DAL132 begins its descent into New York while still in New York Center.</a:t>
            </a:r>
          </a:p>
          <a:p>
            <a:r>
              <a:rPr lang="en-US" dirty="0" smtClean="0"/>
              <a:t>It is flying a STAR – Standard Terminal Arrival Route – the LENDY5</a:t>
            </a:r>
          </a:p>
          <a:p>
            <a:r>
              <a:rPr lang="en-US" dirty="0" smtClean="0"/>
              <a:t>A STAR is only flown by IFR flights – that too, mostly commercial flights.</a:t>
            </a:r>
          </a:p>
          <a:p>
            <a:r>
              <a:rPr lang="en-US" dirty="0" smtClean="0"/>
              <a:t>Is optimized for route of flight, not aircraft performance</a:t>
            </a:r>
          </a:p>
          <a:p>
            <a:r>
              <a:rPr lang="en-US" dirty="0" smtClean="0"/>
              <a:t>Allows for a more predictable path for controllers to keep track of aircraft.</a:t>
            </a:r>
          </a:p>
          <a:p>
            <a:r>
              <a:rPr lang="en-US" dirty="0" smtClean="0"/>
              <a:t>All STARSs are loaded into aircraft’s flight management system and pilots also have paper charts.</a:t>
            </a:r>
          </a:p>
          <a:p>
            <a:r>
              <a:rPr lang="en-US" dirty="0" smtClean="0"/>
              <a:t>Airports can have many STARS – New York JFK has six STARS</a:t>
            </a:r>
          </a:p>
          <a:p>
            <a:r>
              <a:rPr lang="en-US" dirty="0" smtClean="0"/>
              <a:t>STAR can be thought of as the opposite of a SID – a set of waypoints and </a:t>
            </a:r>
            <a:r>
              <a:rPr lang="en-US" dirty="0" err="1" smtClean="0"/>
              <a:t>NavAids</a:t>
            </a:r>
            <a:r>
              <a:rPr lang="en-US" dirty="0" smtClean="0"/>
              <a:t> which make up a route from the </a:t>
            </a:r>
            <a:r>
              <a:rPr lang="en-US" dirty="0" err="1" smtClean="0"/>
              <a:t>enroute</a:t>
            </a:r>
            <a:r>
              <a:rPr lang="en-US" dirty="0" smtClean="0"/>
              <a:t> airspace, down to a point in the TRACON.</a:t>
            </a:r>
          </a:p>
        </p:txBody>
      </p:sp>
      <p:pic>
        <p:nvPicPr>
          <p:cNvPr id="1026" name="Picture 2"/>
          <p:cNvPicPr>
            <a:picLocks noChangeAspect="1" noChangeArrowheads="1"/>
          </p:cNvPicPr>
          <p:nvPr/>
        </p:nvPicPr>
        <p:blipFill>
          <a:blip r:embed="rId3" cstate="print"/>
          <a:srcRect l="7205" t="21333" r="62051" b="17714"/>
          <a:stretch>
            <a:fillRect/>
          </a:stretch>
        </p:blipFill>
        <p:spPr bwMode="auto">
          <a:xfrm>
            <a:off x="4419600" y="1722437"/>
            <a:ext cx="456819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DAL132 – In New York TRACON</a:t>
            </a:r>
            <a:endParaRPr lang="en-US" dirty="0"/>
          </a:p>
        </p:txBody>
      </p:sp>
      <p:sp>
        <p:nvSpPr>
          <p:cNvPr id="3" name="Content Placeholder 2"/>
          <p:cNvSpPr>
            <a:spLocks noGrp="1"/>
          </p:cNvSpPr>
          <p:nvPr>
            <p:ph idx="1"/>
          </p:nvPr>
        </p:nvSpPr>
        <p:spPr>
          <a:xfrm>
            <a:off x="457200" y="1219200"/>
            <a:ext cx="3810000" cy="4800600"/>
          </a:xfrm>
        </p:spPr>
        <p:txBody>
          <a:bodyPr>
            <a:normAutofit fontScale="47500" lnSpcReduction="20000"/>
          </a:bodyPr>
          <a:lstStyle/>
          <a:p>
            <a:r>
              <a:rPr lang="en-US" dirty="0" smtClean="0"/>
              <a:t>It then transitions into New York TRACON, N90 and goes through various parts of the TRACON.</a:t>
            </a:r>
          </a:p>
          <a:p>
            <a:r>
              <a:rPr lang="en-US" dirty="0" smtClean="0"/>
              <a:t>The New York TRACON is one of the busiest in the country</a:t>
            </a:r>
          </a:p>
          <a:p>
            <a:r>
              <a:rPr lang="en-US" dirty="0" smtClean="0"/>
              <a:t>New York TRACON handles flights going to:</a:t>
            </a:r>
          </a:p>
          <a:p>
            <a:pPr lvl="1"/>
            <a:r>
              <a:rPr lang="en-US" dirty="0" smtClean="0"/>
              <a:t>EWR</a:t>
            </a:r>
          </a:p>
          <a:p>
            <a:pPr lvl="1"/>
            <a:r>
              <a:rPr lang="en-US" dirty="0" smtClean="0"/>
              <a:t>JFK</a:t>
            </a:r>
          </a:p>
          <a:p>
            <a:pPr lvl="1"/>
            <a:r>
              <a:rPr lang="en-US" dirty="0" smtClean="0"/>
              <a:t>LGA</a:t>
            </a:r>
          </a:p>
          <a:p>
            <a:pPr lvl="1"/>
            <a:r>
              <a:rPr lang="en-US" dirty="0" smtClean="0"/>
              <a:t>ISP</a:t>
            </a:r>
          </a:p>
          <a:p>
            <a:pPr lvl="1"/>
            <a:r>
              <a:rPr lang="en-US" dirty="0" smtClean="0"/>
              <a:t>HPN</a:t>
            </a:r>
          </a:p>
          <a:p>
            <a:pPr lvl="1"/>
            <a:r>
              <a:rPr lang="en-US" dirty="0" smtClean="0"/>
              <a:t>SWF</a:t>
            </a:r>
          </a:p>
          <a:p>
            <a:r>
              <a:rPr lang="en-US" dirty="0" smtClean="0"/>
              <a:t>It is then given a series of instructions - vectors:</a:t>
            </a:r>
          </a:p>
          <a:p>
            <a:pPr lvl="1"/>
            <a:r>
              <a:rPr lang="en-US" dirty="0" smtClean="0"/>
              <a:t>In CAMRN sector of New York TRACON</a:t>
            </a:r>
          </a:p>
          <a:p>
            <a:pPr lvl="1"/>
            <a:endParaRPr lang="en-US" dirty="0" smtClean="0"/>
          </a:p>
          <a:p>
            <a:pPr lvl="1"/>
            <a:endParaRPr lang="en-US" dirty="0" smtClean="0"/>
          </a:p>
          <a:p>
            <a:pPr lvl="1"/>
            <a:r>
              <a:rPr lang="en-US" dirty="0" smtClean="0"/>
              <a:t>In ROBER sector of New York TRACON</a:t>
            </a:r>
          </a:p>
          <a:p>
            <a:pPr lvl="1"/>
            <a:endParaRPr lang="en-US" dirty="0" smtClean="0"/>
          </a:p>
          <a:p>
            <a:endParaRPr lang="en-US" dirty="0" smtClean="0"/>
          </a:p>
          <a:p>
            <a:r>
              <a:rPr lang="en-US" dirty="0" smtClean="0"/>
              <a:t>Finally, TRACON hands the aircraft over to the tower</a:t>
            </a:r>
          </a:p>
          <a:p>
            <a:endParaRPr lang="en-US" dirty="0"/>
          </a:p>
        </p:txBody>
      </p:sp>
      <p:grpSp>
        <p:nvGrpSpPr>
          <p:cNvPr id="27" name="Group 26"/>
          <p:cNvGrpSpPr/>
          <p:nvPr/>
        </p:nvGrpSpPr>
        <p:grpSpPr>
          <a:xfrm>
            <a:off x="1295400" y="4495800"/>
            <a:ext cx="533400" cy="304800"/>
            <a:chOff x="3657600" y="4724400"/>
            <a:chExt cx="533400" cy="304800"/>
          </a:xfrm>
        </p:grpSpPr>
        <p:pic>
          <p:nvPicPr>
            <p:cNvPr id="4" name="No9DAL132CheckinN90.wav">
              <a:hlinkClick r:id="" action="ppaction://media"/>
            </p:cNvPr>
            <p:cNvPicPr>
              <a:picLocks noRot="1" noChangeAspect="1"/>
            </p:cNvPicPr>
            <p:nvPr>
              <a:audioFile r:link="rId10"/>
            </p:nvPr>
          </p:nvPicPr>
          <p:blipFill>
            <a:blip r:embed="rId14" cstate="print"/>
            <a:stretch>
              <a:fillRect/>
            </a:stretch>
          </p:blipFill>
          <p:spPr>
            <a:xfrm>
              <a:off x="3657600" y="4724400"/>
              <a:ext cx="304800" cy="304800"/>
            </a:xfrm>
            <a:prstGeom prst="rect">
              <a:avLst/>
            </a:prstGeom>
          </p:spPr>
        </p:pic>
        <p:pic>
          <p:nvPicPr>
            <p:cNvPr id="5" name="No10DAL132ContactApproach.wav">
              <a:hlinkClick r:id="" action="ppaction://media"/>
            </p:cNvPr>
            <p:cNvPicPr>
              <a:picLocks noRot="1" noChangeAspect="1"/>
            </p:cNvPicPr>
            <p:nvPr>
              <a:audioFile r:link="rId11"/>
            </p:nvPr>
          </p:nvPicPr>
          <p:blipFill>
            <a:blip r:embed="rId14" cstate="print"/>
            <a:stretch>
              <a:fillRect/>
            </a:stretch>
          </p:blipFill>
          <p:spPr>
            <a:xfrm>
              <a:off x="3886200" y="4724400"/>
              <a:ext cx="304800" cy="304800"/>
            </a:xfrm>
            <a:prstGeom prst="rect">
              <a:avLst/>
            </a:prstGeom>
          </p:spPr>
        </p:pic>
      </p:grpSp>
      <p:grpSp>
        <p:nvGrpSpPr>
          <p:cNvPr id="14" name="Group 13"/>
          <p:cNvGrpSpPr/>
          <p:nvPr/>
        </p:nvGrpSpPr>
        <p:grpSpPr>
          <a:xfrm>
            <a:off x="4267200" y="1600200"/>
            <a:ext cx="4648200" cy="4019011"/>
            <a:chOff x="4495800" y="1828800"/>
            <a:chExt cx="4648200" cy="4019011"/>
          </a:xfrm>
        </p:grpSpPr>
        <p:pic>
          <p:nvPicPr>
            <p:cNvPr id="15" name="Picture 4" descr="http://kzny.ivaousa.org/v2/images/jfk22.gif"/>
            <p:cNvPicPr>
              <a:picLocks noChangeAspect="1" noChangeArrowheads="1"/>
            </p:cNvPicPr>
            <p:nvPr/>
          </p:nvPicPr>
          <p:blipFill>
            <a:blip r:embed="rId15" cstate="print"/>
            <a:srcRect/>
            <a:stretch>
              <a:fillRect/>
            </a:stretch>
          </p:blipFill>
          <p:spPr bwMode="auto">
            <a:xfrm>
              <a:off x="4495800" y="1828800"/>
              <a:ext cx="4648200" cy="4019011"/>
            </a:xfrm>
            <a:prstGeom prst="rect">
              <a:avLst/>
            </a:prstGeom>
            <a:noFill/>
          </p:spPr>
        </p:pic>
        <p:grpSp>
          <p:nvGrpSpPr>
            <p:cNvPr id="16" name="Group 42"/>
            <p:cNvGrpSpPr/>
            <p:nvPr/>
          </p:nvGrpSpPr>
          <p:grpSpPr>
            <a:xfrm>
              <a:off x="4572000" y="2362200"/>
              <a:ext cx="2819400" cy="2286000"/>
              <a:chOff x="4572000" y="2362200"/>
              <a:chExt cx="2819400" cy="2286000"/>
            </a:xfrm>
          </p:grpSpPr>
          <p:sp>
            <p:nvSpPr>
              <p:cNvPr id="17" name="Oval 16"/>
              <p:cNvSpPr/>
              <p:nvPr/>
            </p:nvSpPr>
            <p:spPr>
              <a:xfrm>
                <a:off x="6324600" y="35052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4876800" y="2667000"/>
                <a:ext cx="1447800" cy="838200"/>
              </a:xfrm>
              <a:prstGeom prst="straightConnector1">
                <a:avLst/>
              </a:prstGeom>
              <a:ln w="2222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572000" y="2362200"/>
                <a:ext cx="685800" cy="369332"/>
              </a:xfrm>
              <a:prstGeom prst="rect">
                <a:avLst/>
              </a:prstGeom>
              <a:noFill/>
            </p:spPr>
            <p:txBody>
              <a:bodyPr wrap="square" rtlCol="0">
                <a:spAutoFit/>
              </a:bodyPr>
              <a:lstStyle/>
              <a:p>
                <a:r>
                  <a:rPr lang="en-US" dirty="0" smtClean="0">
                    <a:solidFill>
                      <a:srgbClr val="FF0000"/>
                    </a:solidFill>
                  </a:rPr>
                  <a:t>JFK</a:t>
                </a:r>
                <a:endParaRPr lang="en-US" dirty="0">
                  <a:solidFill>
                    <a:srgbClr val="FF0000"/>
                  </a:solidFill>
                </a:endParaRPr>
              </a:p>
            </p:txBody>
          </p:sp>
          <p:cxnSp>
            <p:nvCxnSpPr>
              <p:cNvPr id="20" name="Straight Arrow Connector 19"/>
              <p:cNvCxnSpPr/>
              <p:nvPr/>
            </p:nvCxnSpPr>
            <p:spPr>
              <a:xfrm>
                <a:off x="5105400" y="2362200"/>
                <a:ext cx="7620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6200000" flipH="1">
                <a:off x="5186448" y="3390900"/>
                <a:ext cx="16764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6200000" flipH="1">
                <a:off x="6172200" y="4343400"/>
                <a:ext cx="304800" cy="3048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flipH="1" flipV="1">
                <a:off x="6515100" y="4000500"/>
                <a:ext cx="609600" cy="5334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flipH="1" flipV="1">
                <a:off x="7048500" y="3543300"/>
                <a:ext cx="4572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0800000">
                <a:off x="6781800" y="3314006"/>
                <a:ext cx="609600" cy="762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6553200" y="3352800"/>
                <a:ext cx="152400" cy="1524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28" name="Group 27"/>
          <p:cNvGrpSpPr/>
          <p:nvPr/>
        </p:nvGrpSpPr>
        <p:grpSpPr>
          <a:xfrm>
            <a:off x="1295400" y="5105400"/>
            <a:ext cx="2438400" cy="304800"/>
            <a:chOff x="1295400" y="5867400"/>
            <a:chExt cx="2438400" cy="304800"/>
          </a:xfrm>
        </p:grpSpPr>
        <p:pic>
          <p:nvPicPr>
            <p:cNvPr id="6" name="No11DAL132CheckinRober.wav">
              <a:hlinkClick r:id="" action="ppaction://media"/>
            </p:cNvPr>
            <p:cNvPicPr>
              <a:picLocks noRot="1" noChangeAspect="1"/>
            </p:cNvPicPr>
            <p:nvPr>
              <a:audioFile r:link="rId2"/>
            </p:nvPr>
          </p:nvPicPr>
          <p:blipFill>
            <a:blip r:embed="rId14" cstate="print"/>
            <a:stretch>
              <a:fillRect/>
            </a:stretch>
          </p:blipFill>
          <p:spPr>
            <a:xfrm>
              <a:off x="1295400" y="5867400"/>
              <a:ext cx="304800" cy="304800"/>
            </a:xfrm>
            <a:prstGeom prst="rect">
              <a:avLst/>
            </a:prstGeom>
          </p:spPr>
        </p:pic>
        <p:pic>
          <p:nvPicPr>
            <p:cNvPr id="7" name="No12DAL132Descend8000ROber.wav">
              <a:hlinkClick r:id="" action="ppaction://media"/>
            </p:cNvPr>
            <p:cNvPicPr>
              <a:picLocks noRot="1" noChangeAspect="1"/>
            </p:cNvPicPr>
            <p:nvPr>
              <a:audioFile r:link="rId3"/>
            </p:nvPr>
          </p:nvPicPr>
          <p:blipFill>
            <a:blip r:embed="rId14" cstate="print"/>
            <a:stretch>
              <a:fillRect/>
            </a:stretch>
          </p:blipFill>
          <p:spPr>
            <a:xfrm>
              <a:off x="1600200" y="5867400"/>
              <a:ext cx="304800" cy="304800"/>
            </a:xfrm>
            <a:prstGeom prst="rect">
              <a:avLst/>
            </a:prstGeom>
          </p:spPr>
        </p:pic>
        <p:pic>
          <p:nvPicPr>
            <p:cNvPr id="8" name="No13DAL132Descend5000Rober.wav">
              <a:hlinkClick r:id="" action="ppaction://media"/>
            </p:cNvPr>
            <p:cNvPicPr>
              <a:picLocks noRot="1" noChangeAspect="1"/>
            </p:cNvPicPr>
            <p:nvPr>
              <a:audioFile r:link="rId4"/>
            </p:nvPr>
          </p:nvPicPr>
          <p:blipFill>
            <a:blip r:embed="rId14" cstate="print"/>
            <a:stretch>
              <a:fillRect/>
            </a:stretch>
          </p:blipFill>
          <p:spPr>
            <a:xfrm>
              <a:off x="1905000" y="5867400"/>
              <a:ext cx="304800" cy="304800"/>
            </a:xfrm>
            <a:prstGeom prst="rect">
              <a:avLst/>
            </a:prstGeom>
          </p:spPr>
        </p:pic>
        <p:pic>
          <p:nvPicPr>
            <p:cNvPr id="9" name="No14DAL132Left090.wav">
              <a:hlinkClick r:id="" action="ppaction://media"/>
            </p:cNvPr>
            <p:cNvPicPr>
              <a:picLocks noRot="1" noChangeAspect="1"/>
            </p:cNvPicPr>
            <p:nvPr>
              <a:audioFile r:link="rId5"/>
            </p:nvPr>
          </p:nvPicPr>
          <p:blipFill>
            <a:blip r:embed="rId14" cstate="print"/>
            <a:stretch>
              <a:fillRect/>
            </a:stretch>
          </p:blipFill>
          <p:spPr>
            <a:xfrm>
              <a:off x="2209800" y="5867400"/>
              <a:ext cx="304800" cy="304800"/>
            </a:xfrm>
            <a:prstGeom prst="rect">
              <a:avLst/>
            </a:prstGeom>
          </p:spPr>
        </p:pic>
        <p:pic>
          <p:nvPicPr>
            <p:cNvPr id="10" name="No15DAL132Traffic.wav">
              <a:hlinkClick r:id="" action="ppaction://media"/>
            </p:cNvPr>
            <p:cNvPicPr>
              <a:picLocks noRot="1" noChangeAspect="1"/>
            </p:cNvPicPr>
            <p:nvPr>
              <a:audioFile r:link="rId6"/>
            </p:nvPr>
          </p:nvPicPr>
          <p:blipFill>
            <a:blip r:embed="rId14" cstate="print"/>
            <a:stretch>
              <a:fillRect/>
            </a:stretch>
          </p:blipFill>
          <p:spPr>
            <a:xfrm>
              <a:off x="2514600" y="5867400"/>
              <a:ext cx="304800" cy="304800"/>
            </a:xfrm>
            <a:prstGeom prst="rect">
              <a:avLst/>
            </a:prstGeom>
          </p:spPr>
        </p:pic>
        <p:pic>
          <p:nvPicPr>
            <p:cNvPr id="11" name="No16DAL132Left310.wav">
              <a:hlinkClick r:id="" action="ppaction://media"/>
            </p:cNvPr>
            <p:cNvPicPr>
              <a:picLocks noRot="1" noChangeAspect="1"/>
            </p:cNvPicPr>
            <p:nvPr>
              <a:audioFile r:link="rId7"/>
            </p:nvPr>
          </p:nvPicPr>
          <p:blipFill>
            <a:blip r:embed="rId14" cstate="print"/>
            <a:stretch>
              <a:fillRect/>
            </a:stretch>
          </p:blipFill>
          <p:spPr>
            <a:xfrm>
              <a:off x="2819400" y="5867400"/>
              <a:ext cx="304800" cy="304800"/>
            </a:xfrm>
            <a:prstGeom prst="rect">
              <a:avLst/>
            </a:prstGeom>
          </p:spPr>
        </p:pic>
        <p:pic>
          <p:nvPicPr>
            <p:cNvPr id="12" name="No17DAL132DescendSpeed.wav">
              <a:hlinkClick r:id="" action="ppaction://media"/>
            </p:cNvPr>
            <p:cNvPicPr>
              <a:picLocks noRot="1" noChangeAspect="1"/>
            </p:cNvPicPr>
            <p:nvPr>
              <a:audioFile r:link="rId8"/>
            </p:nvPr>
          </p:nvPicPr>
          <p:blipFill>
            <a:blip r:embed="rId14" cstate="print"/>
            <a:stretch>
              <a:fillRect/>
            </a:stretch>
          </p:blipFill>
          <p:spPr>
            <a:xfrm>
              <a:off x="3124200" y="5867400"/>
              <a:ext cx="304800" cy="304800"/>
            </a:xfrm>
            <a:prstGeom prst="rect">
              <a:avLst/>
            </a:prstGeom>
          </p:spPr>
        </p:pic>
        <p:pic>
          <p:nvPicPr>
            <p:cNvPr id="13" name="No18DAL132ClearedVORDME.wav">
              <a:hlinkClick r:id="" action="ppaction://media"/>
            </p:cNvPr>
            <p:cNvPicPr>
              <a:picLocks noRot="1" noChangeAspect="1"/>
            </p:cNvPicPr>
            <p:nvPr>
              <a:audioFile r:link="rId9"/>
            </p:nvPr>
          </p:nvPicPr>
          <p:blipFill>
            <a:blip r:embed="rId14" cstate="print"/>
            <a:stretch>
              <a:fillRect/>
            </a:stretch>
          </p:blipFill>
          <p:spPr>
            <a:xfrm>
              <a:off x="3429000" y="5867400"/>
              <a:ext cx="304800" cy="304800"/>
            </a:xfrm>
            <a:prstGeom prst="rect">
              <a:avLst/>
            </a:prstGeom>
          </p:spPr>
        </p:pic>
      </p:grpSp>
      <p:pic>
        <p:nvPicPr>
          <p:cNvPr id="29" name="No19DAL132totower.wav">
            <a:hlinkClick r:id="" action="ppaction://media"/>
          </p:cNvPr>
          <p:cNvPicPr>
            <a:picLocks noRot="1" noChangeAspect="1"/>
          </p:cNvPicPr>
          <p:nvPr>
            <a:audioFile r:link="rId1"/>
          </p:nvPr>
        </p:nvPicPr>
        <p:blipFill>
          <a:blip r:embed="rId16" cstate="print"/>
          <a:stretch>
            <a:fillRect/>
          </a:stretch>
        </p:blipFill>
        <p:spPr>
          <a:xfrm>
            <a:off x="1295400" y="5867400"/>
            <a:ext cx="304800" cy="30480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DAL132 – Final Approach to Landing</a:t>
            </a:r>
            <a:endParaRPr lang="en-US" dirty="0"/>
          </a:p>
        </p:txBody>
      </p:sp>
      <p:sp>
        <p:nvSpPr>
          <p:cNvPr id="3" name="Content Placeholder 2"/>
          <p:cNvSpPr>
            <a:spLocks noGrp="1"/>
          </p:cNvSpPr>
          <p:nvPr>
            <p:ph idx="1"/>
          </p:nvPr>
        </p:nvSpPr>
        <p:spPr>
          <a:xfrm>
            <a:off x="457200" y="1600200"/>
            <a:ext cx="3733800" cy="4525963"/>
          </a:xfrm>
        </p:spPr>
        <p:txBody>
          <a:bodyPr>
            <a:normAutofit fontScale="70000" lnSpcReduction="20000"/>
          </a:bodyPr>
          <a:lstStyle/>
          <a:p>
            <a:r>
              <a:rPr lang="en-US" dirty="0" smtClean="0"/>
              <a:t>The tower is in the midst of clearing other aircraft to land and takeoff.</a:t>
            </a:r>
          </a:p>
          <a:p>
            <a:r>
              <a:rPr lang="en-US" dirty="0" smtClean="0"/>
              <a:t>New York JFK is using 22R and 13L for arrivals and 13R for departures.</a:t>
            </a:r>
          </a:p>
          <a:p>
            <a:r>
              <a:rPr lang="en-US" dirty="0" smtClean="0"/>
              <a:t>DAL132 is handed over to JFK Tower, from TRACON for landing clearance.</a:t>
            </a:r>
          </a:p>
          <a:p>
            <a:r>
              <a:rPr lang="en-US" dirty="0" smtClean="0"/>
              <a:t>Upon landing, DAL132 is handed over from JFK Tower to the JFK Ground frequency</a:t>
            </a:r>
            <a:endParaRPr lang="en-US" dirty="0"/>
          </a:p>
        </p:txBody>
      </p:sp>
      <p:pic>
        <p:nvPicPr>
          <p:cNvPr id="4" name="No20DAL132TowerCheckin.wav">
            <a:hlinkClick r:id="" action="ppaction://media"/>
          </p:cNvPr>
          <p:cNvPicPr>
            <a:picLocks noRot="1" noChangeAspect="1"/>
          </p:cNvPicPr>
          <p:nvPr>
            <a:audioFile r:link="rId1"/>
          </p:nvPr>
        </p:nvPicPr>
        <p:blipFill>
          <a:blip r:embed="rId5" cstate="print"/>
          <a:stretch>
            <a:fillRect/>
          </a:stretch>
        </p:blipFill>
        <p:spPr>
          <a:xfrm>
            <a:off x="2971800" y="3886200"/>
            <a:ext cx="304800" cy="304800"/>
          </a:xfrm>
          <a:prstGeom prst="rect">
            <a:avLst/>
          </a:prstGeom>
        </p:spPr>
      </p:pic>
      <p:pic>
        <p:nvPicPr>
          <p:cNvPr id="5" name="No21DAL132Landed.wav">
            <a:hlinkClick r:id="" action="ppaction://media"/>
          </p:cNvPr>
          <p:cNvPicPr>
            <a:picLocks noRot="1" noChangeAspect="1"/>
          </p:cNvPicPr>
          <p:nvPr>
            <a:audioFile r:link="rId2"/>
          </p:nvPr>
        </p:nvPicPr>
        <p:blipFill>
          <a:blip r:embed="rId5" cstate="print"/>
          <a:stretch>
            <a:fillRect/>
          </a:stretch>
        </p:blipFill>
        <p:spPr>
          <a:xfrm>
            <a:off x="2133600" y="5029200"/>
            <a:ext cx="304800" cy="304800"/>
          </a:xfrm>
          <a:prstGeom prst="rect">
            <a:avLst/>
          </a:prstGeom>
        </p:spPr>
      </p:pic>
      <p:pic>
        <p:nvPicPr>
          <p:cNvPr id="94210" name="Picture 2"/>
          <p:cNvPicPr>
            <a:picLocks noChangeAspect="1" noChangeArrowheads="1"/>
          </p:cNvPicPr>
          <p:nvPr/>
        </p:nvPicPr>
        <p:blipFill>
          <a:blip r:embed="rId6" cstate="print"/>
          <a:srcRect l="14102" t="17524" r="69744" b="11619"/>
          <a:stretch>
            <a:fillRect/>
          </a:stretch>
        </p:blipFill>
        <p:spPr bwMode="auto">
          <a:xfrm>
            <a:off x="5334000" y="1295400"/>
            <a:ext cx="3200400" cy="472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0"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0000"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Spacing on final approach</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762000" y="990600"/>
            <a:ext cx="7696200" cy="5113082"/>
          </a:xfrm>
          <a:prstGeom prst="rect">
            <a:avLst/>
          </a:prstGeom>
          <a:noFill/>
          <a:ln w="12700">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860"/>
            <a:ext cx="8229600" cy="1143000"/>
          </a:xfrm>
        </p:spPr>
        <p:txBody>
          <a:bodyPr>
            <a:normAutofit fontScale="90000"/>
          </a:bodyPr>
          <a:lstStyle/>
          <a:p>
            <a:r>
              <a:rPr lang="en-US" dirty="0" smtClean="0"/>
              <a:t>DAL132 – With JFK Ground and taxiing to the gate.</a:t>
            </a:r>
            <a:endParaRPr lang="en-US" dirty="0"/>
          </a:p>
        </p:txBody>
      </p:sp>
      <p:sp>
        <p:nvSpPr>
          <p:cNvPr id="3" name="Content Placeholder 2"/>
          <p:cNvSpPr>
            <a:spLocks noGrp="1"/>
          </p:cNvSpPr>
          <p:nvPr>
            <p:ph idx="1"/>
          </p:nvPr>
        </p:nvSpPr>
        <p:spPr>
          <a:xfrm>
            <a:off x="457200" y="1371600"/>
            <a:ext cx="3657600" cy="5029200"/>
          </a:xfrm>
        </p:spPr>
        <p:txBody>
          <a:bodyPr>
            <a:normAutofit fontScale="62500" lnSpcReduction="20000"/>
          </a:bodyPr>
          <a:lstStyle/>
          <a:p>
            <a:r>
              <a:rPr lang="en-US" dirty="0" smtClean="0"/>
              <a:t>Once DAL132 has exited the runway, it contacts JFK ground</a:t>
            </a:r>
          </a:p>
          <a:p>
            <a:r>
              <a:rPr lang="en-US" dirty="0" smtClean="0"/>
              <a:t>JFK ground then gives it taxi instructions to its gate.</a:t>
            </a:r>
          </a:p>
          <a:p>
            <a:r>
              <a:rPr lang="en-US" dirty="0" smtClean="0"/>
              <a:t>Where did DAL132 go?</a:t>
            </a:r>
          </a:p>
          <a:p>
            <a:r>
              <a:rPr lang="en-US" dirty="0" smtClean="0"/>
              <a:t>JFK ground is one of the busiest in the country</a:t>
            </a:r>
          </a:p>
          <a:p>
            <a:r>
              <a:rPr lang="en-US" dirty="0" smtClean="0"/>
              <a:t>The taxiway layout at JFK makes it difficult for controllers to sometimes maneuver aircraft.</a:t>
            </a:r>
          </a:p>
          <a:p>
            <a:r>
              <a:rPr lang="en-US" dirty="0" smtClean="0"/>
              <a:t>Controllers have to be mindful of aircraft size to prevent wingtips from colliding</a:t>
            </a:r>
          </a:p>
          <a:p>
            <a:r>
              <a:rPr lang="en-US" dirty="0" smtClean="0"/>
              <a:t>Can you come up with any possible routes departures and arrivals may take to get to and from the runways at JFK?</a:t>
            </a:r>
            <a:endParaRPr lang="en-US" dirty="0"/>
          </a:p>
        </p:txBody>
      </p:sp>
      <p:pic>
        <p:nvPicPr>
          <p:cNvPr id="95234" name="Picture 2"/>
          <p:cNvPicPr>
            <a:picLocks noChangeAspect="1" noChangeArrowheads="1"/>
          </p:cNvPicPr>
          <p:nvPr/>
        </p:nvPicPr>
        <p:blipFill>
          <a:blip r:embed="rId4" cstate="print"/>
          <a:srcRect l="14103" t="16000" r="69743" b="13143"/>
          <a:stretch>
            <a:fillRect/>
          </a:stretch>
        </p:blipFill>
        <p:spPr bwMode="auto">
          <a:xfrm>
            <a:off x="5358581" y="1371600"/>
            <a:ext cx="3252019" cy="4800600"/>
          </a:xfrm>
          <a:prstGeom prst="rect">
            <a:avLst/>
          </a:prstGeom>
          <a:noFill/>
          <a:ln w="9525">
            <a:noFill/>
            <a:miter lim="800000"/>
            <a:headEnd/>
            <a:tailEnd/>
          </a:ln>
        </p:spPr>
      </p:pic>
      <p:pic>
        <p:nvPicPr>
          <p:cNvPr id="5" name="No22DAL132TaxiIns1.wav">
            <a:hlinkClick r:id="" action="ppaction://media"/>
          </p:cNvPr>
          <p:cNvPicPr>
            <a:picLocks noRot="1" noChangeAspect="1"/>
          </p:cNvPicPr>
          <p:nvPr>
            <a:audioFile r:link="rId1"/>
          </p:nvPr>
        </p:nvPicPr>
        <p:blipFill>
          <a:blip r:embed="rId5" cstate="print"/>
          <a:stretch>
            <a:fillRect/>
          </a:stretch>
        </p:blipFill>
        <p:spPr>
          <a:xfrm>
            <a:off x="3352800" y="2514600"/>
            <a:ext cx="304800" cy="304800"/>
          </a:xfrm>
          <a:prstGeom prst="rect">
            <a:avLst/>
          </a:prstGeom>
        </p:spPr>
      </p:pic>
      <p:grpSp>
        <p:nvGrpSpPr>
          <p:cNvPr id="19" name="Group 18"/>
          <p:cNvGrpSpPr/>
          <p:nvPr/>
        </p:nvGrpSpPr>
        <p:grpSpPr>
          <a:xfrm>
            <a:off x="6384765" y="4117389"/>
            <a:ext cx="1828800" cy="1295400"/>
            <a:chOff x="6477000" y="4267200"/>
            <a:chExt cx="1828800" cy="1295400"/>
          </a:xfrm>
        </p:grpSpPr>
        <p:cxnSp>
          <p:nvCxnSpPr>
            <p:cNvPr id="9" name="Straight Arrow Connector 8"/>
            <p:cNvCxnSpPr/>
            <p:nvPr/>
          </p:nvCxnSpPr>
          <p:spPr>
            <a:xfrm rot="16200000" flipV="1">
              <a:off x="6934200" y="5410200"/>
              <a:ext cx="76200" cy="762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477000" y="4267200"/>
              <a:ext cx="1828800" cy="1295400"/>
              <a:chOff x="6477000" y="4267200"/>
              <a:chExt cx="1828800" cy="1295400"/>
            </a:xfrm>
          </p:grpSpPr>
          <p:cxnSp>
            <p:nvCxnSpPr>
              <p:cNvPr id="7" name="Straight Arrow Connector 6"/>
              <p:cNvCxnSpPr/>
              <p:nvPr/>
            </p:nvCxnSpPr>
            <p:spPr>
              <a:xfrm rot="10800000" flipV="1">
                <a:off x="7010400" y="5105400"/>
                <a:ext cx="1295400" cy="4572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flipV="1">
                <a:off x="6515100" y="4991100"/>
                <a:ext cx="6096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V="1">
                <a:off x="6324600" y="4495800"/>
                <a:ext cx="457200" cy="1524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6477000" y="4267200"/>
                <a:ext cx="152400" cy="50073"/>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00"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Accident at New York-JFK</a:t>
            </a:r>
            <a:endParaRPr lang="en-US" dirty="0"/>
          </a:p>
        </p:txBody>
      </p:sp>
      <p:pic>
        <p:nvPicPr>
          <p:cNvPr id="6" name="Air France A380 Clips Comair CRJ-700.wmv">
            <a:hlinkClick r:id="" action="ppaction://media"/>
          </p:cNvPr>
          <p:cNvPicPr>
            <a:picLocks noGrp="1" noRot="1" noChangeAspect="1"/>
          </p:cNvPicPr>
          <p:nvPr>
            <p:ph idx="1"/>
            <a:videoFile r:link="rId1"/>
          </p:nvPr>
        </p:nvPicPr>
        <p:blipFill>
          <a:blip r:embed="rId5" cstate="print"/>
          <a:stretch>
            <a:fillRect/>
          </a:stretch>
        </p:blipFill>
        <p:spPr>
          <a:xfrm>
            <a:off x="1524000" y="1371600"/>
            <a:ext cx="6096000" cy="4572000"/>
          </a:xfrm>
          <a:prstGeom prst="rect">
            <a:avLst/>
          </a:prstGeom>
        </p:spPr>
      </p:pic>
      <p:pic>
        <p:nvPicPr>
          <p:cNvPr id="7" name="AFR007 vs COM553 041111.mp3">
            <a:hlinkClick r:id="" action="ppaction://media"/>
          </p:cNvPr>
          <p:cNvPicPr>
            <a:picLocks noRot="1" noChangeAspect="1"/>
          </p:cNvPicPr>
          <p:nvPr>
            <a:audioFile r:link="rId2"/>
          </p:nvPr>
        </p:nvPicPr>
        <p:blipFill>
          <a:blip r:embed="rId6" cstate="print"/>
          <a:stretch>
            <a:fillRect/>
          </a:stretch>
        </p:blipFill>
        <p:spPr>
          <a:xfrm>
            <a:off x="7772400" y="55626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54523" fill="hold"/>
                                        <p:tgtEl>
                                          <p:spTgt spid="7"/>
                                        </p:tgtEl>
                                      </p:cBhvr>
                                    </p:cmd>
                                  </p:childTnLst>
                                </p:cTn>
                              </p:par>
                            </p:childTnLst>
                          </p:cTn>
                        </p:par>
                      </p:childTnLst>
                    </p:cTn>
                  </p:par>
                </p:childTnLst>
              </p:cTn>
              <p:nextCondLst>
                <p:cond evt="onClick" delay="0">
                  <p:tgtEl>
                    <p:spTgt spid="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The difference between ATC and ATM</a:t>
            </a:r>
            <a:endParaRPr lang="en-US" dirty="0"/>
          </a:p>
        </p:txBody>
      </p:sp>
      <p:sp>
        <p:nvSpPr>
          <p:cNvPr id="3" name="Content Placeholder 2"/>
          <p:cNvSpPr>
            <a:spLocks noGrp="1"/>
          </p:cNvSpPr>
          <p:nvPr>
            <p:ph idx="1"/>
          </p:nvPr>
        </p:nvSpPr>
        <p:spPr>
          <a:xfrm>
            <a:off x="457200" y="1143000"/>
            <a:ext cx="8458200" cy="5105400"/>
          </a:xfrm>
        </p:spPr>
        <p:txBody>
          <a:bodyPr>
            <a:normAutofit fontScale="70000" lnSpcReduction="20000"/>
          </a:bodyPr>
          <a:lstStyle/>
          <a:p>
            <a:r>
              <a:rPr lang="en-US" dirty="0" smtClean="0"/>
              <a:t>ATC - Air Traffic Control</a:t>
            </a:r>
          </a:p>
          <a:p>
            <a:pPr lvl="1"/>
            <a:r>
              <a:rPr lang="en-US" dirty="0" smtClean="0"/>
              <a:t>Involves controllers whose primary purpose is to prevent a collision between aircraft operating in the system – first part of the opening quote. </a:t>
            </a:r>
          </a:p>
          <a:p>
            <a:pPr lvl="1"/>
            <a:r>
              <a:rPr lang="en-US" dirty="0" smtClean="0"/>
              <a:t>Controllers also ensure the smooth flow of traffic into and out of airports</a:t>
            </a:r>
          </a:p>
          <a:p>
            <a:r>
              <a:rPr lang="en-US" dirty="0" smtClean="0"/>
              <a:t>ATM – Air Traffic Management</a:t>
            </a:r>
          </a:p>
          <a:p>
            <a:pPr lvl="1"/>
            <a:r>
              <a:rPr lang="en-US" dirty="0" smtClean="0"/>
              <a:t>Manage capacity</a:t>
            </a:r>
          </a:p>
          <a:p>
            <a:pPr lvl="2"/>
            <a:r>
              <a:rPr lang="en-US" dirty="0" smtClean="0"/>
              <a:t> At airports  </a:t>
            </a:r>
          </a:p>
          <a:p>
            <a:pPr lvl="2"/>
            <a:r>
              <a:rPr lang="en-US" dirty="0" smtClean="0"/>
              <a:t> The National airspace system (NAS)</a:t>
            </a:r>
          </a:p>
          <a:p>
            <a:pPr lvl="1"/>
            <a:r>
              <a:rPr lang="en-US" dirty="0" smtClean="0"/>
              <a:t>Provide controllers with tools to make their jobs easier and help them enhance the efficiency of the NAS.</a:t>
            </a:r>
          </a:p>
          <a:p>
            <a:pPr lvl="1"/>
            <a:r>
              <a:rPr lang="en-US" dirty="0" smtClean="0"/>
              <a:t>Research new concepts and capabilities:</a:t>
            </a:r>
          </a:p>
          <a:p>
            <a:pPr lvl="2"/>
            <a:r>
              <a:rPr lang="en-US" dirty="0" smtClean="0"/>
              <a:t>To help the NAS cope with the increasing number of flights.</a:t>
            </a:r>
          </a:p>
          <a:p>
            <a:pPr lvl="2"/>
            <a:r>
              <a:rPr lang="en-US" dirty="0" smtClean="0"/>
              <a:t>To help aircraft fly their most efficient flight profiles by :</a:t>
            </a:r>
          </a:p>
          <a:p>
            <a:pPr lvl="3"/>
            <a:r>
              <a:rPr lang="en-US" sz="2300" dirty="0" smtClean="0"/>
              <a:t>Reducing fuel consumption </a:t>
            </a:r>
          </a:p>
          <a:p>
            <a:pPr lvl="3"/>
            <a:r>
              <a:rPr lang="en-US" sz="2300" dirty="0" smtClean="0"/>
              <a:t>Green house gasses.</a:t>
            </a:r>
          </a:p>
          <a:p>
            <a:pPr lvl="1"/>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Traffic Management Techniques</a:t>
            </a:r>
            <a:endParaRPr lang="en-US" dirty="0"/>
          </a:p>
        </p:txBody>
      </p:sp>
      <p:pic>
        <p:nvPicPr>
          <p:cNvPr id="43010" name="Picture 2" descr="http://www.flightglobal.com/blogs/left-field/air-traffic-control-baytracon-west2.jpg"/>
          <p:cNvPicPr>
            <a:picLocks noChangeAspect="1" noChangeArrowheads="1"/>
          </p:cNvPicPr>
          <p:nvPr/>
        </p:nvPicPr>
        <p:blipFill>
          <a:blip r:embed="rId3" cstate="print"/>
          <a:srcRect/>
          <a:stretch>
            <a:fillRect/>
          </a:stretch>
        </p:blipFill>
        <p:spPr bwMode="auto">
          <a:xfrm>
            <a:off x="1524000" y="1295400"/>
            <a:ext cx="6067425" cy="4611243"/>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143000"/>
          </a:xfrm>
        </p:spPr>
        <p:txBody>
          <a:bodyPr>
            <a:normAutofit fontScale="90000"/>
          </a:bodyPr>
          <a:lstStyle/>
          <a:p>
            <a:r>
              <a:rPr lang="en-US" dirty="0" smtClean="0"/>
              <a:t>Maintaining separation between aircraft.</a:t>
            </a:r>
            <a:endParaRPr lang="en-US" dirty="0"/>
          </a:p>
        </p:txBody>
      </p:sp>
      <p:sp>
        <p:nvSpPr>
          <p:cNvPr id="3" name="Content Placeholder 2"/>
          <p:cNvSpPr>
            <a:spLocks noGrp="1"/>
          </p:cNvSpPr>
          <p:nvPr>
            <p:ph idx="1"/>
          </p:nvPr>
        </p:nvSpPr>
        <p:spPr>
          <a:xfrm>
            <a:off x="381000" y="1143000"/>
            <a:ext cx="4648200" cy="5181600"/>
          </a:xfrm>
        </p:spPr>
        <p:txBody>
          <a:bodyPr>
            <a:normAutofit fontScale="47500" lnSpcReduction="20000"/>
          </a:bodyPr>
          <a:lstStyle/>
          <a:p>
            <a:r>
              <a:rPr lang="en-US" dirty="0" smtClean="0"/>
              <a:t>No.1 priority of controllers is to maintain separation between aircraft. How is this done?</a:t>
            </a:r>
          </a:p>
          <a:p>
            <a:r>
              <a:rPr lang="en-US" dirty="0" smtClean="0">
                <a:solidFill>
                  <a:srgbClr val="FF0000"/>
                </a:solidFill>
              </a:rPr>
              <a:t>Lateral separation criteria</a:t>
            </a:r>
            <a:r>
              <a:rPr lang="en-US" dirty="0" smtClean="0"/>
              <a:t>:</a:t>
            </a:r>
          </a:p>
          <a:p>
            <a:pPr lvl="1"/>
            <a:r>
              <a:rPr lang="en-US" dirty="0" smtClean="0"/>
              <a:t>In TRACON – Aircraft must be laterally separated by 3 NM</a:t>
            </a:r>
          </a:p>
          <a:p>
            <a:pPr lvl="1"/>
            <a:r>
              <a:rPr lang="en-US" dirty="0" smtClean="0"/>
              <a:t>In ARTCC – Aircraft must be laterally separated by 5 NM</a:t>
            </a:r>
          </a:p>
          <a:p>
            <a:pPr lvl="1"/>
            <a:r>
              <a:rPr lang="en-US" dirty="0" smtClean="0"/>
              <a:t>Different separation criteria over the ocean (next slide)</a:t>
            </a:r>
          </a:p>
          <a:p>
            <a:r>
              <a:rPr lang="en-US" dirty="0" smtClean="0">
                <a:solidFill>
                  <a:srgbClr val="FF0000"/>
                </a:solidFill>
              </a:rPr>
              <a:t>Vertical separation criteria</a:t>
            </a:r>
            <a:r>
              <a:rPr lang="en-US" dirty="0" smtClean="0"/>
              <a:t>:</a:t>
            </a:r>
          </a:p>
          <a:p>
            <a:pPr lvl="1"/>
            <a:r>
              <a:rPr lang="en-US" dirty="0" smtClean="0"/>
              <a:t>In domestic US airspace, a RVSM – reduced vertical separation minima was introduced in 2005.</a:t>
            </a:r>
          </a:p>
          <a:p>
            <a:pPr lvl="1"/>
            <a:r>
              <a:rPr lang="en-US" dirty="0" smtClean="0"/>
              <a:t>Previously, aircraft had to be separated by 2000 ft vertically.</a:t>
            </a:r>
          </a:p>
          <a:p>
            <a:pPr lvl="1"/>
            <a:r>
              <a:rPr lang="en-US" dirty="0" smtClean="0"/>
              <a:t>Currently, aircraft need to be separated by only 1000 ft vertically.</a:t>
            </a:r>
          </a:p>
          <a:p>
            <a:pPr lvl="1"/>
            <a:r>
              <a:rPr lang="en-US" dirty="0" smtClean="0"/>
              <a:t>Aircraft fitted with certified altimeters and autopilots can fly at RVSM altitudes.</a:t>
            </a:r>
          </a:p>
          <a:p>
            <a:pPr lvl="1"/>
            <a:r>
              <a:rPr lang="en-US" dirty="0" smtClean="0"/>
              <a:t>Why was the criteria changed?</a:t>
            </a:r>
          </a:p>
          <a:p>
            <a:r>
              <a:rPr lang="en-US" dirty="0" smtClean="0">
                <a:solidFill>
                  <a:srgbClr val="FF0000"/>
                </a:solidFill>
              </a:rPr>
              <a:t>Conflict avoidance tools</a:t>
            </a:r>
            <a:r>
              <a:rPr lang="en-US" dirty="0" smtClean="0"/>
              <a:t>:</a:t>
            </a:r>
          </a:p>
          <a:p>
            <a:pPr lvl="1"/>
            <a:r>
              <a:rPr lang="en-US" dirty="0" smtClean="0">
                <a:solidFill>
                  <a:srgbClr val="0070C0"/>
                </a:solidFill>
              </a:rPr>
              <a:t>URET - User Request Evaluation Tool </a:t>
            </a:r>
            <a:r>
              <a:rPr lang="en-US" dirty="0" smtClean="0"/>
              <a:t>– evaluates flight plans of aircraft and tries to predict conflicts 30 </a:t>
            </a:r>
            <a:r>
              <a:rPr lang="en-US" dirty="0" err="1" smtClean="0"/>
              <a:t>mins</a:t>
            </a:r>
            <a:r>
              <a:rPr lang="en-US" dirty="0" smtClean="0"/>
              <a:t> in advance</a:t>
            </a:r>
          </a:p>
          <a:p>
            <a:pPr lvl="1"/>
            <a:r>
              <a:rPr lang="en-US" dirty="0" smtClean="0">
                <a:solidFill>
                  <a:srgbClr val="0070C0"/>
                </a:solidFill>
              </a:rPr>
              <a:t>STCA - Short Term Conflict Alert </a:t>
            </a:r>
            <a:endParaRPr lang="en-US" dirty="0" smtClean="0"/>
          </a:p>
          <a:p>
            <a:pPr lvl="2"/>
            <a:r>
              <a:rPr lang="en-US" dirty="0" smtClean="0"/>
              <a:t>Checks for conflicting advisories in time horizons of 2-3 </a:t>
            </a:r>
            <a:r>
              <a:rPr lang="en-US" dirty="0" err="1" smtClean="0"/>
              <a:t>mins</a:t>
            </a:r>
            <a:r>
              <a:rPr lang="en-US" dirty="0" smtClean="0"/>
              <a:t> and provides alerts to possible conflicts. </a:t>
            </a:r>
          </a:p>
          <a:p>
            <a:pPr lvl="2"/>
            <a:r>
              <a:rPr lang="en-US" dirty="0" smtClean="0"/>
              <a:t>Algorithms may provide advisories to resolve conflicts (turns, speed, altitude changes etc)</a:t>
            </a:r>
          </a:p>
        </p:txBody>
      </p:sp>
      <p:grpSp>
        <p:nvGrpSpPr>
          <p:cNvPr id="26" name="Group 25"/>
          <p:cNvGrpSpPr/>
          <p:nvPr/>
        </p:nvGrpSpPr>
        <p:grpSpPr>
          <a:xfrm>
            <a:off x="5562600" y="1219200"/>
            <a:ext cx="3276600" cy="1754326"/>
            <a:chOff x="5562600" y="1827074"/>
            <a:chExt cx="3276600" cy="1754326"/>
          </a:xfrm>
        </p:grpSpPr>
        <p:grpSp>
          <p:nvGrpSpPr>
            <p:cNvPr id="11" name="Group 10"/>
            <p:cNvGrpSpPr/>
            <p:nvPr/>
          </p:nvGrpSpPr>
          <p:grpSpPr>
            <a:xfrm>
              <a:off x="5562600" y="1828800"/>
              <a:ext cx="1600200" cy="1600200"/>
              <a:chOff x="6019800" y="1828800"/>
              <a:chExt cx="1600200" cy="1600200"/>
            </a:xfrm>
          </p:grpSpPr>
          <p:grpSp>
            <p:nvGrpSpPr>
              <p:cNvPr id="6" name="Group 5"/>
              <p:cNvGrpSpPr/>
              <p:nvPr/>
            </p:nvGrpSpPr>
            <p:grpSpPr>
              <a:xfrm>
                <a:off x="6019800" y="1828800"/>
                <a:ext cx="1600200" cy="1600200"/>
                <a:chOff x="6019800" y="1828800"/>
                <a:chExt cx="1600200" cy="1600200"/>
              </a:xfrm>
            </p:grpSpPr>
            <p:sp>
              <p:nvSpPr>
                <p:cNvPr id="4" name="Oval 3"/>
                <p:cNvSpPr/>
                <p:nvPr/>
              </p:nvSpPr>
              <p:spPr>
                <a:xfrm>
                  <a:off x="6019800" y="1828800"/>
                  <a:ext cx="1600200" cy="1600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http://www.easyvectors.com/assets/images/vectors/afbig/fbac918e76be121b401e955a75a83c11-map-symbol-plane-clip-art.jpg"/>
                <p:cNvPicPr>
                  <a:picLocks noChangeAspect="1" noChangeArrowheads="1"/>
                </p:cNvPicPr>
                <p:nvPr/>
              </p:nvPicPr>
              <p:blipFill>
                <a:blip r:embed="rId3" cstate="print"/>
                <a:srcRect l="9412" t="7529" r="9647" b="7765"/>
                <a:stretch>
                  <a:fillRect/>
                </a:stretch>
              </p:blipFill>
              <p:spPr bwMode="auto">
                <a:xfrm>
                  <a:off x="6683022" y="2469379"/>
                  <a:ext cx="304800" cy="318977"/>
                </a:xfrm>
                <a:prstGeom prst="rect">
                  <a:avLst/>
                </a:prstGeom>
                <a:noFill/>
              </p:spPr>
            </p:pic>
          </p:grpSp>
          <p:cxnSp>
            <p:nvCxnSpPr>
              <p:cNvPr id="8" name="Straight Arrow Connector 7"/>
              <p:cNvCxnSpPr/>
              <p:nvPr/>
            </p:nvCxnSpPr>
            <p:spPr>
              <a:xfrm flipV="1">
                <a:off x="6858000" y="2209800"/>
                <a:ext cx="6096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391400" y="1827074"/>
              <a:ext cx="1447800" cy="1754326"/>
            </a:xfrm>
            <a:prstGeom prst="rect">
              <a:avLst/>
            </a:prstGeom>
            <a:noFill/>
          </p:spPr>
          <p:txBody>
            <a:bodyPr wrap="square" rtlCol="0">
              <a:spAutoFit/>
            </a:bodyPr>
            <a:lstStyle/>
            <a:p>
              <a:r>
                <a:rPr lang="en-US" sz="1200" dirty="0" smtClean="0"/>
                <a:t>A 5NM (or 3NM) radius ‘bubble’ signifies each aircraft’s on space. Penetration of this bubble by any other aircraft is termed as a </a:t>
              </a:r>
              <a:r>
                <a:rPr lang="en-US" sz="1200" dirty="0" smtClean="0">
                  <a:solidFill>
                    <a:srgbClr val="FF0000"/>
                  </a:solidFill>
                </a:rPr>
                <a:t>‘Loss of Separation’.</a:t>
              </a:r>
              <a:endParaRPr lang="en-US" sz="1200" dirty="0">
                <a:solidFill>
                  <a:srgbClr val="FF0000"/>
                </a:solidFill>
              </a:endParaRPr>
            </a:p>
          </p:txBody>
        </p:sp>
      </p:grpSp>
      <p:grpSp>
        <p:nvGrpSpPr>
          <p:cNvPr id="25" name="Group 24"/>
          <p:cNvGrpSpPr/>
          <p:nvPr/>
        </p:nvGrpSpPr>
        <p:grpSpPr>
          <a:xfrm>
            <a:off x="5562600" y="3429000"/>
            <a:ext cx="3505200" cy="2446529"/>
            <a:chOff x="5334000" y="3886200"/>
            <a:chExt cx="3505200" cy="2446529"/>
          </a:xfrm>
        </p:grpSpPr>
        <p:grpSp>
          <p:nvGrpSpPr>
            <p:cNvPr id="21" name="Group 20"/>
            <p:cNvGrpSpPr/>
            <p:nvPr/>
          </p:nvGrpSpPr>
          <p:grpSpPr>
            <a:xfrm>
              <a:off x="5562600" y="3886200"/>
              <a:ext cx="1828800" cy="2446529"/>
              <a:chOff x="6172200" y="4191000"/>
              <a:chExt cx="1371600" cy="1834897"/>
            </a:xfrm>
          </p:grpSpPr>
          <p:pic>
            <p:nvPicPr>
              <p:cNvPr id="8198"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6172200" y="4191000"/>
                <a:ext cx="1219200" cy="310897"/>
              </a:xfrm>
              <a:prstGeom prst="rect">
                <a:avLst/>
              </a:prstGeom>
              <a:noFill/>
            </p:spPr>
          </p:pic>
          <p:pic>
            <p:nvPicPr>
              <p:cNvPr id="14"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6324600" y="5715000"/>
                <a:ext cx="1219200" cy="310897"/>
              </a:xfrm>
              <a:prstGeom prst="rect">
                <a:avLst/>
              </a:prstGeom>
              <a:noFill/>
            </p:spPr>
          </p:pic>
          <p:pic>
            <p:nvPicPr>
              <p:cNvPr id="15"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flipH="1">
                <a:off x="6324600" y="4946903"/>
                <a:ext cx="1219200" cy="310897"/>
              </a:xfrm>
              <a:prstGeom prst="rect">
                <a:avLst/>
              </a:prstGeom>
              <a:noFill/>
            </p:spPr>
          </p:pic>
          <p:cxnSp>
            <p:nvCxnSpPr>
              <p:cNvPr id="17" name="Straight Arrow Connector 16"/>
              <p:cNvCxnSpPr>
                <a:stCxn id="15" idx="0"/>
              </p:cNvCxnSpPr>
              <p:nvPr/>
            </p:nvCxnSpPr>
            <p:spPr>
              <a:xfrm rot="5400000" flipH="1" flipV="1">
                <a:off x="6746749" y="4759452"/>
                <a:ext cx="374903" cy="1588"/>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6747543" y="5526754"/>
                <a:ext cx="374903" cy="1588"/>
              </a:xfrm>
              <a:prstGeom prst="straightConnector1">
                <a:avLst/>
              </a:prstGeom>
              <a:ln w="222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5334000" y="4419600"/>
              <a:ext cx="1524000" cy="430887"/>
            </a:xfrm>
            <a:prstGeom prst="rect">
              <a:avLst/>
            </a:prstGeom>
            <a:noFill/>
          </p:spPr>
          <p:txBody>
            <a:bodyPr wrap="square" rtlCol="0">
              <a:spAutoFit/>
            </a:bodyPr>
            <a:lstStyle/>
            <a:p>
              <a:r>
                <a:rPr lang="en-US" sz="1100" dirty="0" smtClean="0"/>
                <a:t>1000 ft separation minimum</a:t>
              </a:r>
              <a:endParaRPr lang="en-US" sz="1100" dirty="0"/>
            </a:p>
          </p:txBody>
        </p:sp>
        <p:sp>
          <p:nvSpPr>
            <p:cNvPr id="20" name="TextBox 19"/>
            <p:cNvSpPr txBox="1"/>
            <p:nvPr/>
          </p:nvSpPr>
          <p:spPr>
            <a:xfrm>
              <a:off x="5334000" y="5410200"/>
              <a:ext cx="1524000" cy="430887"/>
            </a:xfrm>
            <a:prstGeom prst="rect">
              <a:avLst/>
            </a:prstGeom>
            <a:noFill/>
          </p:spPr>
          <p:txBody>
            <a:bodyPr wrap="square" rtlCol="0">
              <a:spAutoFit/>
            </a:bodyPr>
            <a:lstStyle/>
            <a:p>
              <a:r>
                <a:rPr lang="en-US" sz="1100" dirty="0" smtClean="0"/>
                <a:t>1000 ft separation minimum</a:t>
              </a:r>
              <a:endParaRPr lang="en-US" sz="1100" dirty="0"/>
            </a:p>
          </p:txBody>
        </p:sp>
        <p:sp>
          <p:nvSpPr>
            <p:cNvPr id="22" name="TextBox 21"/>
            <p:cNvSpPr txBox="1"/>
            <p:nvPr/>
          </p:nvSpPr>
          <p:spPr>
            <a:xfrm>
              <a:off x="7239000" y="4038600"/>
              <a:ext cx="1447800" cy="307777"/>
            </a:xfrm>
            <a:prstGeom prst="rect">
              <a:avLst/>
            </a:prstGeom>
            <a:noFill/>
          </p:spPr>
          <p:txBody>
            <a:bodyPr wrap="square" rtlCol="0">
              <a:spAutoFit/>
            </a:bodyPr>
            <a:lstStyle/>
            <a:p>
              <a:r>
                <a:rPr lang="en-US" sz="1400" dirty="0" smtClean="0">
                  <a:solidFill>
                    <a:srgbClr val="0070C0"/>
                  </a:solidFill>
                </a:rPr>
                <a:t>ODD altitude</a:t>
              </a:r>
              <a:endParaRPr lang="en-US" sz="1400" dirty="0">
                <a:solidFill>
                  <a:srgbClr val="0070C0"/>
                </a:solidFill>
              </a:endParaRPr>
            </a:p>
          </p:txBody>
        </p:sp>
        <p:sp>
          <p:nvSpPr>
            <p:cNvPr id="23" name="TextBox 22"/>
            <p:cNvSpPr txBox="1"/>
            <p:nvPr/>
          </p:nvSpPr>
          <p:spPr>
            <a:xfrm>
              <a:off x="7391400" y="6019800"/>
              <a:ext cx="1447800" cy="307777"/>
            </a:xfrm>
            <a:prstGeom prst="rect">
              <a:avLst/>
            </a:prstGeom>
            <a:noFill/>
          </p:spPr>
          <p:txBody>
            <a:bodyPr wrap="square" rtlCol="0">
              <a:spAutoFit/>
            </a:bodyPr>
            <a:lstStyle/>
            <a:p>
              <a:r>
                <a:rPr lang="en-US" sz="1400" dirty="0" smtClean="0">
                  <a:solidFill>
                    <a:srgbClr val="0070C0"/>
                  </a:solidFill>
                </a:rPr>
                <a:t>ODD altitude</a:t>
              </a:r>
              <a:endParaRPr lang="en-US" sz="1400" dirty="0">
                <a:solidFill>
                  <a:srgbClr val="0070C0"/>
                </a:solidFill>
              </a:endParaRPr>
            </a:p>
          </p:txBody>
        </p:sp>
        <p:sp>
          <p:nvSpPr>
            <p:cNvPr id="24" name="TextBox 23"/>
            <p:cNvSpPr txBox="1"/>
            <p:nvPr/>
          </p:nvSpPr>
          <p:spPr>
            <a:xfrm>
              <a:off x="7391400" y="4953000"/>
              <a:ext cx="1447800" cy="307777"/>
            </a:xfrm>
            <a:prstGeom prst="rect">
              <a:avLst/>
            </a:prstGeom>
            <a:noFill/>
          </p:spPr>
          <p:txBody>
            <a:bodyPr wrap="square" rtlCol="0">
              <a:spAutoFit/>
            </a:bodyPr>
            <a:lstStyle/>
            <a:p>
              <a:r>
                <a:rPr lang="en-US" sz="1400" dirty="0" smtClean="0">
                  <a:solidFill>
                    <a:schemeClr val="accent3">
                      <a:lumMod val="50000"/>
                    </a:schemeClr>
                  </a:solidFill>
                </a:rPr>
                <a:t>EVEN altitude</a:t>
              </a:r>
              <a:endParaRPr lang="en-US" sz="1400" dirty="0">
                <a:solidFill>
                  <a:schemeClr val="accent3">
                    <a:lumMod val="50000"/>
                  </a:schemeClr>
                </a:solidFill>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90"/>
            <a:ext cx="8229600" cy="1143000"/>
          </a:xfrm>
        </p:spPr>
        <p:txBody>
          <a:bodyPr/>
          <a:lstStyle/>
          <a:p>
            <a:r>
              <a:rPr lang="en-US" dirty="0" smtClean="0"/>
              <a:t>Flying over the ocean</a:t>
            </a:r>
            <a:endParaRPr lang="en-US" dirty="0"/>
          </a:p>
        </p:txBody>
      </p:sp>
      <p:sp>
        <p:nvSpPr>
          <p:cNvPr id="3" name="Content Placeholder 2"/>
          <p:cNvSpPr>
            <a:spLocks noGrp="1"/>
          </p:cNvSpPr>
          <p:nvPr>
            <p:ph idx="1"/>
          </p:nvPr>
        </p:nvSpPr>
        <p:spPr>
          <a:xfrm>
            <a:off x="4267200" y="1435310"/>
            <a:ext cx="4800600" cy="4525963"/>
          </a:xfrm>
        </p:spPr>
        <p:txBody>
          <a:bodyPr>
            <a:normAutofit fontScale="55000" lnSpcReduction="20000"/>
          </a:bodyPr>
          <a:lstStyle/>
          <a:p>
            <a:r>
              <a:rPr lang="en-US" dirty="0" smtClean="0"/>
              <a:t>Flying over the ocean – no radar coverage</a:t>
            </a:r>
          </a:p>
          <a:p>
            <a:r>
              <a:rPr lang="en-US" dirty="0" smtClean="0"/>
              <a:t>North Atlantic Track System – NATS</a:t>
            </a:r>
          </a:p>
          <a:p>
            <a:pPr lvl="1"/>
            <a:r>
              <a:rPr lang="en-US" dirty="0" smtClean="0"/>
              <a:t>Stretch from NE corner of North America to Western Europe.</a:t>
            </a:r>
          </a:p>
          <a:p>
            <a:pPr lvl="1"/>
            <a:r>
              <a:rPr lang="en-US" dirty="0" smtClean="0"/>
              <a:t>Main purpose – provide Minimum Time Route (MTR) </a:t>
            </a:r>
          </a:p>
          <a:p>
            <a:pPr lvl="2"/>
            <a:r>
              <a:rPr lang="en-US" dirty="0" smtClean="0"/>
              <a:t>Minimize headwinds, maximize tailwinds</a:t>
            </a:r>
          </a:p>
          <a:p>
            <a:pPr lvl="2"/>
            <a:r>
              <a:rPr lang="en-US" dirty="0" smtClean="0"/>
              <a:t>Reduce fuel burn and flight time</a:t>
            </a:r>
          </a:p>
          <a:p>
            <a:pPr lvl="1"/>
            <a:r>
              <a:rPr lang="en-US" dirty="0" smtClean="0"/>
              <a:t>Heavily travelled routes between 28,500 ft and 42,000 ft</a:t>
            </a:r>
          </a:p>
          <a:p>
            <a:pPr lvl="1"/>
            <a:r>
              <a:rPr lang="en-US" dirty="0" smtClean="0"/>
              <a:t>Travel along tracks is controlled by Oceanic Center ATC to maintain separation between aircraft.</a:t>
            </a:r>
          </a:p>
          <a:p>
            <a:pPr lvl="1"/>
            <a:r>
              <a:rPr lang="en-US" dirty="0" smtClean="0"/>
              <a:t>Requested by dispatchers at time of filing flight plan</a:t>
            </a:r>
          </a:p>
          <a:p>
            <a:pPr lvl="1"/>
            <a:r>
              <a:rPr lang="en-US" dirty="0" smtClean="0"/>
              <a:t>When flight is in the air, asks for filed track. If not available, assigned another one.</a:t>
            </a:r>
          </a:p>
          <a:p>
            <a:pPr lvl="1"/>
            <a:r>
              <a:rPr lang="en-US" dirty="0" smtClean="0"/>
              <a:t>Flights cannot change course or altitude without permission</a:t>
            </a:r>
          </a:p>
          <a:p>
            <a:pPr lvl="1"/>
            <a:r>
              <a:rPr lang="en-US" dirty="0" smtClean="0"/>
              <a:t>Busy day – aircraft spaced 10 </a:t>
            </a:r>
            <a:r>
              <a:rPr lang="en-US" dirty="0" err="1" smtClean="0"/>
              <a:t>mins</a:t>
            </a:r>
            <a:r>
              <a:rPr lang="en-US" dirty="0" smtClean="0"/>
              <a:t> apart</a:t>
            </a:r>
          </a:p>
          <a:p>
            <a:pPr lvl="1"/>
            <a:r>
              <a:rPr lang="en-US" dirty="0" smtClean="0"/>
              <a:t>Aircraft must reporting crossing various waypoints on track – through satellite communications</a:t>
            </a:r>
          </a:p>
          <a:p>
            <a:pPr lvl="1">
              <a:buNone/>
            </a:pPr>
            <a:endParaRPr lang="en-US" dirty="0" smtClean="0"/>
          </a:p>
        </p:txBody>
      </p:sp>
      <p:pic>
        <p:nvPicPr>
          <p:cNvPr id="112642" name="Picture 2"/>
          <p:cNvPicPr>
            <a:picLocks noChangeAspect="1" noChangeArrowheads="1"/>
          </p:cNvPicPr>
          <p:nvPr/>
        </p:nvPicPr>
        <p:blipFill>
          <a:blip r:embed="rId3" cstate="print"/>
          <a:srcRect l="14872" t="15238" r="63077" b="4000"/>
          <a:stretch>
            <a:fillRect/>
          </a:stretch>
        </p:blipFill>
        <p:spPr bwMode="auto">
          <a:xfrm>
            <a:off x="228600" y="1069300"/>
            <a:ext cx="4080294" cy="5029200"/>
          </a:xfrm>
          <a:prstGeom prst="rect">
            <a:avLst/>
          </a:prstGeom>
          <a:noFill/>
          <a:ln w="9525">
            <a:noFill/>
            <a:miter lim="800000"/>
            <a:headEnd/>
            <a:tailEnd/>
          </a:ln>
        </p:spPr>
      </p:pic>
      <p:sp>
        <p:nvSpPr>
          <p:cNvPr id="5" name="TextBox 4"/>
          <p:cNvSpPr txBox="1"/>
          <p:nvPr/>
        </p:nvSpPr>
        <p:spPr>
          <a:xfrm>
            <a:off x="228600" y="6172200"/>
            <a:ext cx="3048000" cy="304800"/>
          </a:xfrm>
          <a:prstGeom prst="rect">
            <a:avLst/>
          </a:prstGeom>
          <a:noFill/>
        </p:spPr>
        <p:txBody>
          <a:bodyPr wrap="square" rtlCol="0">
            <a:spAutoFit/>
          </a:bodyPr>
          <a:lstStyle/>
          <a:p>
            <a:pPr algn="ctr"/>
            <a:r>
              <a:rPr lang="en-US" sz="1400" dirty="0" smtClean="0"/>
              <a:t>East bound NATS for 4/11/11</a:t>
            </a:r>
            <a:endParaRPr lang="en-US" sz="1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NATS – North Atlantic Track System</a:t>
            </a:r>
            <a:endParaRPr lang="en-US" dirty="0"/>
          </a:p>
        </p:txBody>
      </p:sp>
      <p:grpSp>
        <p:nvGrpSpPr>
          <p:cNvPr id="13" name="Group 12"/>
          <p:cNvGrpSpPr/>
          <p:nvPr/>
        </p:nvGrpSpPr>
        <p:grpSpPr>
          <a:xfrm>
            <a:off x="1219200" y="1029359"/>
            <a:ext cx="7162800" cy="4990441"/>
            <a:chOff x="914400" y="1143000"/>
            <a:chExt cx="7778955" cy="5419726"/>
          </a:xfrm>
        </p:grpSpPr>
        <p:pic>
          <p:nvPicPr>
            <p:cNvPr id="114690" name="Picture 2" descr="http://www.avsimrus.com/file_images/19/img26857_1.jpg"/>
            <p:cNvPicPr>
              <a:picLocks noChangeAspect="1" noChangeArrowheads="1"/>
            </p:cNvPicPr>
            <p:nvPr/>
          </p:nvPicPr>
          <p:blipFill>
            <a:blip r:embed="rId3" cstate="print"/>
            <a:srcRect/>
            <a:stretch>
              <a:fillRect/>
            </a:stretch>
          </p:blipFill>
          <p:spPr bwMode="auto">
            <a:xfrm>
              <a:off x="914400" y="1143000"/>
              <a:ext cx="7143750" cy="5419726"/>
            </a:xfrm>
            <a:prstGeom prst="rect">
              <a:avLst/>
            </a:prstGeom>
            <a:noFill/>
          </p:spPr>
        </p:pic>
        <p:sp>
          <p:nvSpPr>
            <p:cNvPr id="5" name="Oval 4"/>
            <p:cNvSpPr/>
            <p:nvPr/>
          </p:nvSpPr>
          <p:spPr>
            <a:xfrm>
              <a:off x="2667000" y="2743200"/>
              <a:ext cx="4114800" cy="1752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flipV="1">
              <a:off x="6781800" y="3352800"/>
              <a:ext cx="1219200" cy="3048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543800" y="3505200"/>
              <a:ext cx="1149555" cy="568228"/>
            </a:xfrm>
            <a:prstGeom prst="rect">
              <a:avLst/>
            </a:prstGeom>
            <a:noFill/>
          </p:spPr>
          <p:txBody>
            <a:bodyPr wrap="square" rtlCol="0">
              <a:spAutoFit/>
            </a:bodyPr>
            <a:lstStyle/>
            <a:p>
              <a:r>
                <a:rPr lang="en-US" sz="1400" b="1" dirty="0" smtClean="0"/>
                <a:t>Westbound NATS</a:t>
              </a:r>
              <a:endParaRPr lang="en-US" sz="1400" b="1" dirty="0"/>
            </a:p>
          </p:txBody>
        </p:sp>
        <p:sp>
          <p:nvSpPr>
            <p:cNvPr id="11" name="TextBox 10"/>
            <p:cNvSpPr txBox="1"/>
            <p:nvPr/>
          </p:nvSpPr>
          <p:spPr>
            <a:xfrm>
              <a:off x="6858000" y="2971800"/>
              <a:ext cx="854208" cy="369332"/>
            </a:xfrm>
            <a:prstGeom prst="rect">
              <a:avLst/>
            </a:prstGeom>
            <a:noFill/>
          </p:spPr>
          <p:txBody>
            <a:bodyPr wrap="none" rtlCol="0">
              <a:spAutoFit/>
            </a:bodyPr>
            <a:lstStyle/>
            <a:p>
              <a:r>
                <a:rPr lang="en-US" dirty="0" smtClean="0">
                  <a:solidFill>
                    <a:srgbClr val="FF0000"/>
                  </a:solidFill>
                </a:rPr>
                <a:t>Europe</a:t>
              </a:r>
              <a:endParaRPr lang="en-US" dirty="0">
                <a:solidFill>
                  <a:srgbClr val="FF0000"/>
                </a:solidFill>
              </a:endParaRPr>
            </a:p>
          </p:txBody>
        </p:sp>
        <p:sp>
          <p:nvSpPr>
            <p:cNvPr id="12" name="TextBox 11"/>
            <p:cNvSpPr txBox="1"/>
            <p:nvPr/>
          </p:nvSpPr>
          <p:spPr>
            <a:xfrm>
              <a:off x="914400" y="3581400"/>
              <a:ext cx="1559722" cy="369332"/>
            </a:xfrm>
            <a:prstGeom prst="rect">
              <a:avLst/>
            </a:prstGeom>
            <a:noFill/>
          </p:spPr>
          <p:txBody>
            <a:bodyPr wrap="none" rtlCol="0">
              <a:spAutoFit/>
            </a:bodyPr>
            <a:lstStyle/>
            <a:p>
              <a:r>
                <a:rPr lang="en-US" dirty="0" smtClean="0">
                  <a:solidFill>
                    <a:srgbClr val="FF0000"/>
                  </a:solidFill>
                </a:rPr>
                <a:t>North America</a:t>
              </a:r>
              <a:endParaRPr lang="en-US" dirty="0">
                <a:solidFill>
                  <a:srgbClr val="FF0000"/>
                </a:solidFill>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Pacific Ocean - PACOTS</a:t>
            </a:r>
            <a:endParaRPr lang="en-US" dirty="0"/>
          </a:p>
        </p:txBody>
      </p:sp>
      <p:sp>
        <p:nvSpPr>
          <p:cNvPr id="3" name="Content Placeholder 2"/>
          <p:cNvSpPr>
            <a:spLocks noGrp="1"/>
          </p:cNvSpPr>
          <p:nvPr>
            <p:ph idx="1"/>
          </p:nvPr>
        </p:nvSpPr>
        <p:spPr>
          <a:xfrm>
            <a:off x="457200" y="1600200"/>
            <a:ext cx="4648200" cy="4525963"/>
          </a:xfrm>
        </p:spPr>
        <p:txBody>
          <a:bodyPr>
            <a:normAutofit fontScale="62500" lnSpcReduction="20000"/>
          </a:bodyPr>
          <a:lstStyle/>
          <a:p>
            <a:r>
              <a:rPr lang="en-US" dirty="0" smtClean="0"/>
              <a:t>PACOTS – Pacific Organized Track System</a:t>
            </a:r>
          </a:p>
          <a:p>
            <a:r>
              <a:rPr lang="en-US" dirty="0" smtClean="0"/>
              <a:t>Operates on same principle as NATS</a:t>
            </a:r>
          </a:p>
          <a:p>
            <a:r>
              <a:rPr lang="en-US" dirty="0" smtClean="0"/>
              <a:t>Need to request a ‘slot’ for flight to fit into.</a:t>
            </a:r>
          </a:p>
          <a:p>
            <a:r>
              <a:rPr lang="en-US" dirty="0" smtClean="0"/>
              <a:t>Group of flexible tracks which take advantage of upper level wind forecasts</a:t>
            </a:r>
          </a:p>
          <a:p>
            <a:r>
              <a:rPr lang="en-US" dirty="0" smtClean="0"/>
              <a:t>Developed twice a day by Oakland ARTCC (ZOA) and Tokyo Area Control Center</a:t>
            </a:r>
          </a:p>
          <a:p>
            <a:r>
              <a:rPr lang="en-US" dirty="0" smtClean="0"/>
              <a:t>Also used – NOPAC – Northern Pacific Composite Route System – five fixed tracks and nine transition routes from Alaska to Asian and Pacific rim countries.</a:t>
            </a:r>
            <a:endParaRPr lang="en-US" dirty="0"/>
          </a:p>
        </p:txBody>
      </p:sp>
      <p:pic>
        <p:nvPicPr>
          <p:cNvPr id="118787" name="Picture 3"/>
          <p:cNvPicPr>
            <a:picLocks noChangeAspect="1" noChangeArrowheads="1"/>
          </p:cNvPicPr>
          <p:nvPr/>
        </p:nvPicPr>
        <p:blipFill>
          <a:blip r:embed="rId3" cstate="print"/>
          <a:srcRect l="18718" t="21048" r="65385" b="47714"/>
          <a:stretch>
            <a:fillRect/>
          </a:stretch>
        </p:blipFill>
        <p:spPr bwMode="auto">
          <a:xfrm>
            <a:off x="5029200" y="2209800"/>
            <a:ext cx="3917795" cy="25908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Delays – Some Statistics</a:t>
            </a:r>
            <a:endParaRPr lang="en-US" dirty="0"/>
          </a:p>
        </p:txBody>
      </p:sp>
      <p:pic>
        <p:nvPicPr>
          <p:cNvPr id="2050" name="Picture 2" descr="Delay Cause by Year. If you are a user with a disability and cannot view this image, please call 800-853-1351 or email answers@bts.gov for further assistance."/>
          <p:cNvPicPr>
            <a:picLocks noChangeAspect="1" noChangeArrowheads="1"/>
          </p:cNvPicPr>
          <p:nvPr/>
        </p:nvPicPr>
        <p:blipFill>
          <a:blip r:embed="rId3" cstate="print"/>
          <a:srcRect/>
          <a:stretch>
            <a:fillRect/>
          </a:stretch>
        </p:blipFill>
        <p:spPr bwMode="auto">
          <a:xfrm>
            <a:off x="381000" y="1295400"/>
            <a:ext cx="4038600" cy="2433195"/>
          </a:xfrm>
          <a:prstGeom prst="rect">
            <a:avLst/>
          </a:prstGeom>
          <a:noFill/>
        </p:spPr>
      </p:pic>
      <p:pic>
        <p:nvPicPr>
          <p:cNvPr id="2052" name="Picture 4" descr="Weather's Share of Delayed Flights. If you are a user with a disability and cannot view this image, please call 800-853-1351 or email answers@bts.gov for further assistance."/>
          <p:cNvPicPr>
            <a:picLocks noChangeAspect="1" noChangeArrowheads="1"/>
          </p:cNvPicPr>
          <p:nvPr/>
        </p:nvPicPr>
        <p:blipFill>
          <a:blip r:embed="rId4" cstate="print"/>
          <a:srcRect/>
          <a:stretch>
            <a:fillRect/>
          </a:stretch>
        </p:blipFill>
        <p:spPr bwMode="auto">
          <a:xfrm>
            <a:off x="4572000" y="3482726"/>
            <a:ext cx="4295775" cy="2588139"/>
          </a:xfrm>
          <a:prstGeom prst="rect">
            <a:avLst/>
          </a:prstGeom>
          <a:noFill/>
        </p:spPr>
      </p:pic>
      <p:sp>
        <p:nvSpPr>
          <p:cNvPr id="6" name="TextBox 5"/>
          <p:cNvSpPr txBox="1"/>
          <p:nvPr/>
        </p:nvSpPr>
        <p:spPr>
          <a:xfrm>
            <a:off x="5105400" y="1752600"/>
            <a:ext cx="3276600" cy="1477328"/>
          </a:xfrm>
          <a:prstGeom prst="rect">
            <a:avLst/>
          </a:prstGeom>
          <a:noFill/>
        </p:spPr>
        <p:txBody>
          <a:bodyPr wrap="square" rtlCol="0">
            <a:spAutoFit/>
          </a:bodyPr>
          <a:lstStyle/>
          <a:p>
            <a:r>
              <a:rPr lang="en-US" dirty="0" smtClean="0"/>
              <a:t>Weather accounts for only 6% of the delay minutes??? Not really…. Extreme weather includes times when there was NO flying.</a:t>
            </a:r>
            <a:endParaRPr lang="en-US" dirty="0"/>
          </a:p>
        </p:txBody>
      </p:sp>
      <p:sp>
        <p:nvSpPr>
          <p:cNvPr id="7" name="TextBox 6"/>
          <p:cNvSpPr txBox="1"/>
          <p:nvPr/>
        </p:nvSpPr>
        <p:spPr>
          <a:xfrm>
            <a:off x="762000" y="4038600"/>
            <a:ext cx="3200400" cy="1754326"/>
          </a:xfrm>
          <a:prstGeom prst="rect">
            <a:avLst/>
          </a:prstGeom>
          <a:noFill/>
        </p:spPr>
        <p:txBody>
          <a:bodyPr wrap="square" rtlCol="0">
            <a:spAutoFit/>
          </a:bodyPr>
          <a:lstStyle/>
          <a:p>
            <a:r>
              <a:rPr lang="en-US" dirty="0" smtClean="0"/>
              <a:t>Plot on the right includes all weather-related delays from the ‘Aircraft Arriving Late’ and ‘National Aviation System Delay’ categories in addition to the ‘Extreme Weather’ categories.</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Delays – The Sun is shining in SFO, why is my flight to ATL delayed???</a:t>
            </a:r>
            <a:endParaRPr lang="en-US" dirty="0"/>
          </a:p>
        </p:txBody>
      </p:sp>
      <p:sp>
        <p:nvSpPr>
          <p:cNvPr id="3" name="Content Placeholder 2"/>
          <p:cNvSpPr>
            <a:spLocks noGrp="1"/>
          </p:cNvSpPr>
          <p:nvPr>
            <p:ph idx="1"/>
          </p:nvPr>
        </p:nvSpPr>
        <p:spPr>
          <a:xfrm>
            <a:off x="152400" y="1254180"/>
            <a:ext cx="4495800" cy="4876800"/>
          </a:xfrm>
        </p:spPr>
        <p:txBody>
          <a:bodyPr>
            <a:normAutofit fontScale="62500" lnSpcReduction="20000"/>
          </a:bodyPr>
          <a:lstStyle/>
          <a:p>
            <a:endParaRPr lang="en-US" dirty="0" smtClean="0"/>
          </a:p>
          <a:p>
            <a:r>
              <a:rPr lang="en-US" dirty="0" smtClean="0"/>
              <a:t>Lets say you are at SFO, waiting for a flight to ATL. Weather in SFO is perfect.</a:t>
            </a:r>
          </a:p>
          <a:p>
            <a:r>
              <a:rPr lang="en-US" dirty="0" smtClean="0"/>
              <a:t>Around your scheduled time of arrival, storms are forecast in ATL.</a:t>
            </a:r>
          </a:p>
          <a:p>
            <a:r>
              <a:rPr lang="en-US" dirty="0" smtClean="0"/>
              <a:t>Why is your flight delayed even before you take off?</a:t>
            </a:r>
          </a:p>
          <a:p>
            <a:r>
              <a:rPr lang="en-US" dirty="0" smtClean="0"/>
              <a:t>Reasons: </a:t>
            </a:r>
          </a:p>
          <a:p>
            <a:pPr lvl="1"/>
            <a:r>
              <a:rPr lang="en-US" dirty="0" smtClean="0"/>
              <a:t>Weather not only affects the airport, it affects the area </a:t>
            </a:r>
            <a:r>
              <a:rPr lang="en-US" i="1" dirty="0" smtClean="0"/>
              <a:t>surrounding </a:t>
            </a:r>
            <a:r>
              <a:rPr lang="en-US" dirty="0" smtClean="0"/>
              <a:t>the airport, </a:t>
            </a:r>
            <a:r>
              <a:rPr lang="en-US" dirty="0" err="1" smtClean="0"/>
              <a:t>i.e</a:t>
            </a:r>
            <a:r>
              <a:rPr lang="en-US" dirty="0" smtClean="0"/>
              <a:t>, what you would fly through to get to the airport.</a:t>
            </a:r>
          </a:p>
          <a:p>
            <a:pPr lvl="1"/>
            <a:r>
              <a:rPr lang="en-US" dirty="0" smtClean="0"/>
              <a:t>ATC proactively delay aircraft in anticipation of the bad weather.</a:t>
            </a:r>
          </a:p>
          <a:p>
            <a:pPr lvl="1"/>
            <a:r>
              <a:rPr lang="en-US" dirty="0" smtClean="0"/>
              <a:t>AAR decreases</a:t>
            </a:r>
          </a:p>
          <a:p>
            <a:pPr lvl="1"/>
            <a:r>
              <a:rPr lang="en-US" dirty="0" smtClean="0"/>
              <a:t>Metering takes effect</a:t>
            </a:r>
          </a:p>
          <a:p>
            <a:r>
              <a:rPr lang="en-US" dirty="0" smtClean="0"/>
              <a:t>Who decides the amount of delay?</a:t>
            </a:r>
          </a:p>
        </p:txBody>
      </p:sp>
      <p:grpSp>
        <p:nvGrpSpPr>
          <p:cNvPr id="9" name="Group 8"/>
          <p:cNvGrpSpPr/>
          <p:nvPr/>
        </p:nvGrpSpPr>
        <p:grpSpPr>
          <a:xfrm>
            <a:off x="4648200" y="1600200"/>
            <a:ext cx="4343400" cy="3876020"/>
            <a:chOff x="4648200" y="2438400"/>
            <a:chExt cx="4343400" cy="3876020"/>
          </a:xfrm>
        </p:grpSpPr>
        <p:pic>
          <p:nvPicPr>
            <p:cNvPr id="14337" name="Picture 1"/>
            <p:cNvPicPr>
              <a:picLocks noChangeAspect="1" noChangeArrowheads="1"/>
            </p:cNvPicPr>
            <p:nvPr/>
          </p:nvPicPr>
          <p:blipFill>
            <a:blip r:embed="rId3" cstate="print"/>
            <a:srcRect l="55128" t="12952" r="10513" b="19238"/>
            <a:stretch>
              <a:fillRect/>
            </a:stretch>
          </p:blipFill>
          <p:spPr bwMode="auto">
            <a:xfrm>
              <a:off x="4648200" y="2438400"/>
              <a:ext cx="4343400" cy="2884795"/>
            </a:xfrm>
            <a:prstGeom prst="rect">
              <a:avLst/>
            </a:prstGeom>
            <a:noFill/>
            <a:ln w="9525">
              <a:noFill/>
              <a:miter lim="800000"/>
              <a:headEnd/>
              <a:tailEnd/>
            </a:ln>
          </p:spPr>
        </p:pic>
        <p:sp>
          <p:nvSpPr>
            <p:cNvPr id="5" name="Oval 4"/>
            <p:cNvSpPr/>
            <p:nvPr/>
          </p:nvSpPr>
          <p:spPr>
            <a:xfrm>
              <a:off x="8686800" y="4648200"/>
              <a:ext cx="304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5" idx="3"/>
            </p:cNvCxnSpPr>
            <p:nvPr/>
          </p:nvCxnSpPr>
          <p:spPr>
            <a:xfrm rot="5400000" flipH="1" flipV="1">
              <a:off x="8071620" y="5207584"/>
              <a:ext cx="893996" cy="425637"/>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924800" y="5791200"/>
              <a:ext cx="762000" cy="523220"/>
            </a:xfrm>
            <a:prstGeom prst="rect">
              <a:avLst/>
            </a:prstGeom>
            <a:noFill/>
          </p:spPr>
          <p:txBody>
            <a:bodyPr wrap="square" rtlCol="0">
              <a:spAutoFit/>
            </a:bodyPr>
            <a:lstStyle/>
            <a:p>
              <a:r>
                <a:rPr lang="en-US" sz="1400" dirty="0" smtClean="0"/>
                <a:t>Atlanta Airport</a:t>
              </a:r>
              <a:endParaRPr lang="en-US" sz="1400" dirty="0"/>
            </a:p>
          </p:txBody>
        </p:sp>
      </p:grpSp>
      <p:sp>
        <p:nvSpPr>
          <p:cNvPr id="10" name="TextBox 9"/>
          <p:cNvSpPr txBox="1"/>
          <p:nvPr/>
        </p:nvSpPr>
        <p:spPr>
          <a:xfrm>
            <a:off x="5334000" y="4485620"/>
            <a:ext cx="2895600" cy="523220"/>
          </a:xfrm>
          <a:prstGeom prst="rect">
            <a:avLst/>
          </a:prstGeom>
          <a:noFill/>
        </p:spPr>
        <p:txBody>
          <a:bodyPr wrap="square" rtlCol="0">
            <a:spAutoFit/>
          </a:bodyPr>
          <a:lstStyle/>
          <a:p>
            <a:pPr algn="ctr"/>
            <a:r>
              <a:rPr lang="en-US" sz="1400" dirty="0" smtClean="0"/>
              <a:t>The outer edges of a hurricane approaching ATL in 2008</a:t>
            </a:r>
            <a:endParaRPr lang="en-US" sz="14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Air Traffic Control System Command Center (ATCSCC)</a:t>
            </a:r>
            <a:endParaRPr lang="en-US" dirty="0"/>
          </a:p>
        </p:txBody>
      </p:sp>
      <p:sp>
        <p:nvSpPr>
          <p:cNvPr id="3" name="Content Placeholder 2"/>
          <p:cNvSpPr>
            <a:spLocks noGrp="1"/>
          </p:cNvSpPr>
          <p:nvPr>
            <p:ph idx="1"/>
          </p:nvPr>
        </p:nvSpPr>
        <p:spPr>
          <a:xfrm>
            <a:off x="457200" y="1447800"/>
            <a:ext cx="8229600" cy="2971799"/>
          </a:xfrm>
        </p:spPr>
        <p:txBody>
          <a:bodyPr>
            <a:normAutofit fontScale="62500" lnSpcReduction="20000"/>
          </a:bodyPr>
          <a:lstStyle/>
          <a:p>
            <a:r>
              <a:rPr lang="en-US" dirty="0" smtClean="0"/>
              <a:t>The Air Traffic Control System Command Center (ATCSCC), in Herndon, VA ‘balances air traffic demand with system capacity in NAS’.</a:t>
            </a:r>
          </a:p>
          <a:p>
            <a:r>
              <a:rPr lang="en-US" dirty="0" smtClean="0"/>
              <a:t>Committed to managing NAS in safe, efficient manner</a:t>
            </a:r>
          </a:p>
          <a:p>
            <a:r>
              <a:rPr lang="en-US" dirty="0" smtClean="0"/>
              <a:t>Has direct communication with partners, uses advanced automation tools.</a:t>
            </a:r>
          </a:p>
          <a:p>
            <a:r>
              <a:rPr lang="en-US" dirty="0" smtClean="0"/>
              <a:t>ATCSCC specialists plan, regular flow of air traffic to:</a:t>
            </a:r>
          </a:p>
          <a:p>
            <a:pPr lvl="1"/>
            <a:r>
              <a:rPr lang="en-US" dirty="0" smtClean="0"/>
              <a:t>Minimize delays</a:t>
            </a:r>
          </a:p>
          <a:p>
            <a:pPr lvl="1"/>
            <a:r>
              <a:rPr lang="en-US" dirty="0" smtClean="0"/>
              <a:t>Minimize Congestion</a:t>
            </a:r>
          </a:p>
          <a:p>
            <a:pPr lvl="1"/>
            <a:r>
              <a:rPr lang="en-US" dirty="0" smtClean="0"/>
              <a:t>Maximize overall operation of NAS</a:t>
            </a:r>
          </a:p>
          <a:p>
            <a:r>
              <a:rPr lang="en-US" dirty="0" smtClean="0"/>
              <a:t>When significant events impact airport or airspace, </a:t>
            </a:r>
            <a:r>
              <a:rPr lang="en-US" dirty="0" smtClean="0">
                <a:solidFill>
                  <a:srgbClr val="FF0000"/>
                </a:solidFill>
              </a:rPr>
              <a:t>ATCSCC adjust traffic demands to meet available capacity.</a:t>
            </a:r>
          </a:p>
        </p:txBody>
      </p:sp>
      <p:pic>
        <p:nvPicPr>
          <p:cNvPr id="8194" name="Picture 2" descr="http://michaelharris.net/Volpe/ATCSCC02.jpg"/>
          <p:cNvPicPr>
            <a:picLocks noChangeAspect="1" noChangeArrowheads="1"/>
          </p:cNvPicPr>
          <p:nvPr/>
        </p:nvPicPr>
        <p:blipFill>
          <a:blip r:embed="rId3" cstate="print"/>
          <a:srcRect/>
          <a:stretch>
            <a:fillRect/>
          </a:stretch>
        </p:blipFill>
        <p:spPr bwMode="auto">
          <a:xfrm>
            <a:off x="2362200" y="4343400"/>
            <a:ext cx="3429000" cy="1730573"/>
          </a:xfrm>
          <a:prstGeom prst="rect">
            <a:avLst/>
          </a:prstGeom>
          <a:noFill/>
        </p:spPr>
      </p:pic>
      <p:pic>
        <p:nvPicPr>
          <p:cNvPr id="8200" name="Picture 8" descr="https://www.fly.faa.gov/estmp/images/ATCSCC_LOSMPTLOGO.GIF"/>
          <p:cNvPicPr>
            <a:picLocks noChangeAspect="1" noChangeArrowheads="1"/>
          </p:cNvPicPr>
          <p:nvPr/>
        </p:nvPicPr>
        <p:blipFill>
          <a:blip r:embed="rId4" cstate="print"/>
          <a:srcRect/>
          <a:stretch>
            <a:fillRect/>
          </a:stretch>
        </p:blipFill>
        <p:spPr bwMode="auto">
          <a:xfrm>
            <a:off x="457200" y="4343400"/>
            <a:ext cx="1609725" cy="1590675"/>
          </a:xfrm>
          <a:prstGeom prst="rect">
            <a:avLst/>
          </a:prstGeom>
          <a:noFill/>
        </p:spPr>
      </p:pic>
      <p:pic>
        <p:nvPicPr>
          <p:cNvPr id="8202" name="Picture 10" descr="http://t1.gstatic.com/images?q=tbn:ANd9GcQ4Fk16ErO0GBjhtD1yJHNXEvuDUboq0FajpQzkv7ymIy-_mBIB7g&amp;t=1"/>
          <p:cNvPicPr>
            <a:picLocks noChangeAspect="1" noChangeArrowheads="1"/>
          </p:cNvPicPr>
          <p:nvPr/>
        </p:nvPicPr>
        <p:blipFill>
          <a:blip r:embed="rId5" cstate="print"/>
          <a:srcRect/>
          <a:stretch>
            <a:fillRect/>
          </a:stretch>
        </p:blipFill>
        <p:spPr bwMode="auto">
          <a:xfrm>
            <a:off x="6096000" y="4343400"/>
            <a:ext cx="2628898" cy="1752600"/>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t>How are flights delayed? </a:t>
            </a:r>
            <a:endParaRPr lang="en-US" dirty="0"/>
          </a:p>
        </p:txBody>
      </p:sp>
      <p:sp>
        <p:nvSpPr>
          <p:cNvPr id="3" name="Content Placeholder 2"/>
          <p:cNvSpPr>
            <a:spLocks noGrp="1"/>
          </p:cNvSpPr>
          <p:nvPr>
            <p:ph idx="1"/>
          </p:nvPr>
        </p:nvSpPr>
        <p:spPr>
          <a:xfrm>
            <a:off x="0" y="990600"/>
            <a:ext cx="3581400" cy="2819400"/>
          </a:xfrm>
        </p:spPr>
        <p:txBody>
          <a:bodyPr>
            <a:normAutofit fontScale="62500" lnSpcReduction="20000"/>
          </a:bodyPr>
          <a:lstStyle/>
          <a:p>
            <a:pPr>
              <a:buNone/>
            </a:pPr>
            <a:r>
              <a:rPr lang="en-US" dirty="0" smtClean="0"/>
              <a:t>	</a:t>
            </a:r>
            <a:r>
              <a:rPr lang="en-US" dirty="0" smtClean="0">
                <a:solidFill>
                  <a:srgbClr val="FF0000"/>
                </a:solidFill>
              </a:rPr>
              <a:t>Ground Stops </a:t>
            </a:r>
            <a:r>
              <a:rPr lang="en-US" dirty="0" smtClean="0"/>
              <a:t>– all aircraft are prevented from departing or arriving at an airport</a:t>
            </a:r>
          </a:p>
          <a:p>
            <a:pPr lvl="1"/>
            <a:r>
              <a:rPr lang="en-US" dirty="0" smtClean="0"/>
              <a:t>Used in severe weather</a:t>
            </a:r>
          </a:p>
          <a:p>
            <a:pPr lvl="1"/>
            <a:r>
              <a:rPr lang="en-US" dirty="0" smtClean="0"/>
              <a:t>Other catastrophic events affecting the airport.</a:t>
            </a:r>
          </a:p>
          <a:p>
            <a:pPr lvl="1"/>
            <a:r>
              <a:rPr lang="en-US" dirty="0" smtClean="0"/>
              <a:t>Once the ground stop is lifted, aircraft have to ‘wait their turn’ to depart.</a:t>
            </a:r>
          </a:p>
          <a:p>
            <a:endParaRPr lang="en-US" dirty="0" smtClean="0"/>
          </a:p>
          <a:p>
            <a:pPr lvl="1"/>
            <a:endParaRPr lang="en-US" dirty="0"/>
          </a:p>
        </p:txBody>
      </p:sp>
      <p:pic>
        <p:nvPicPr>
          <p:cNvPr id="2050" name="Picture 2"/>
          <p:cNvPicPr>
            <a:picLocks noChangeAspect="1" noChangeArrowheads="1"/>
          </p:cNvPicPr>
          <p:nvPr/>
        </p:nvPicPr>
        <p:blipFill>
          <a:blip r:embed="rId3" cstate="print"/>
          <a:srcRect l="64501" t="17553" r="11190" b="43143"/>
          <a:stretch>
            <a:fillRect/>
          </a:stretch>
        </p:blipFill>
        <p:spPr bwMode="auto">
          <a:xfrm>
            <a:off x="3810000" y="914400"/>
            <a:ext cx="5220724" cy="2840724"/>
          </a:xfrm>
          <a:prstGeom prst="rect">
            <a:avLst/>
          </a:prstGeom>
          <a:noFill/>
          <a:ln w="9525">
            <a:noFill/>
            <a:miter lim="800000"/>
            <a:headEnd/>
            <a:tailEnd/>
          </a:ln>
        </p:spPr>
      </p:pic>
      <p:sp>
        <p:nvSpPr>
          <p:cNvPr id="8" name="Content Placeholder 2"/>
          <p:cNvSpPr txBox="1">
            <a:spLocks/>
          </p:cNvSpPr>
          <p:nvPr/>
        </p:nvSpPr>
        <p:spPr>
          <a:xfrm>
            <a:off x="381000" y="3962400"/>
            <a:ext cx="7848600" cy="2133600"/>
          </a:xfrm>
          <a:prstGeom prst="rect">
            <a:avLst/>
          </a:prstGeom>
        </p:spPr>
        <p:txBody>
          <a:bodyPr vert="horz" lIns="91440" tIns="45720" rIns="91440" bIns="45720" rtlCol="0">
            <a:normAutofit/>
          </a:bodyPr>
          <a:lstStyle/>
          <a:p>
            <a:r>
              <a:rPr lang="en-US" sz="2000" dirty="0" smtClean="0">
                <a:solidFill>
                  <a:srgbClr val="FF0000"/>
                </a:solidFill>
              </a:rPr>
              <a:t>National /Ground Delay Program </a:t>
            </a:r>
            <a:r>
              <a:rPr lang="en-US" sz="2000" dirty="0" smtClean="0"/>
              <a:t>– The number of aircraft that can arrive at an airport is reduced</a:t>
            </a:r>
          </a:p>
          <a:p>
            <a:pPr>
              <a:buFontTx/>
              <a:buChar char="-"/>
            </a:pPr>
            <a:r>
              <a:rPr lang="en-US" dirty="0" smtClean="0"/>
              <a:t>Used in low visibility, heavy winds, not too severe weather events where more separation between aircraft is needed both during landing and in the air.</a:t>
            </a:r>
          </a:p>
          <a:p>
            <a:pPr>
              <a:buFontTx/>
              <a:buChar char="-"/>
            </a:pPr>
            <a:r>
              <a:rPr lang="en-US" dirty="0" smtClean="0"/>
              <a:t>The Airport Acceptance Rate or AAR is reduced – set by the air traffic facility</a:t>
            </a:r>
          </a:p>
          <a:p>
            <a:r>
              <a:rPr lang="en-US" dirty="0" smtClean="0"/>
              <a:t>- Flights are given a time – ‘Expect Departure Clearance Time’ at which they must leave their origin for their destination (where the Ground Delay is occurring).</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More on the AAR…</a:t>
            </a:r>
            <a:endParaRPr lang="en-US" dirty="0"/>
          </a:p>
        </p:txBody>
      </p:sp>
      <p:sp>
        <p:nvSpPr>
          <p:cNvPr id="3" name="Content Placeholder 2"/>
          <p:cNvSpPr>
            <a:spLocks noGrp="1"/>
          </p:cNvSpPr>
          <p:nvPr>
            <p:ph idx="1"/>
          </p:nvPr>
        </p:nvSpPr>
        <p:spPr>
          <a:xfrm>
            <a:off x="3581400" y="1447800"/>
            <a:ext cx="5105400" cy="4525963"/>
          </a:xfrm>
        </p:spPr>
        <p:txBody>
          <a:bodyPr>
            <a:normAutofit fontScale="55000" lnSpcReduction="20000"/>
          </a:bodyPr>
          <a:lstStyle/>
          <a:p>
            <a:r>
              <a:rPr lang="en-US" dirty="0" smtClean="0"/>
              <a:t>The AAR (Airport Acceptance Rate) is defined in part by the runway configuration at the airport and the weather conditions.</a:t>
            </a:r>
          </a:p>
          <a:p>
            <a:r>
              <a:rPr lang="en-US" dirty="0" smtClean="0"/>
              <a:t>Weather conditions:</a:t>
            </a:r>
          </a:p>
          <a:p>
            <a:pPr lvl="1"/>
            <a:r>
              <a:rPr lang="en-US" dirty="0" smtClean="0"/>
              <a:t>VMC = Visual Meteorological Conditions</a:t>
            </a:r>
          </a:p>
          <a:p>
            <a:pPr lvl="2"/>
            <a:r>
              <a:rPr lang="en-US" dirty="0" smtClean="0"/>
              <a:t>Weather in which VFR is permitted</a:t>
            </a:r>
          </a:p>
          <a:p>
            <a:pPr lvl="2"/>
            <a:r>
              <a:rPr lang="en-US" dirty="0" smtClean="0"/>
              <a:t>Have certain visibility minimums</a:t>
            </a:r>
          </a:p>
          <a:p>
            <a:pPr lvl="2"/>
            <a:r>
              <a:rPr lang="en-US" dirty="0" smtClean="0"/>
              <a:t>Exact requirements differ from country to country</a:t>
            </a:r>
          </a:p>
          <a:p>
            <a:pPr lvl="1"/>
            <a:r>
              <a:rPr lang="en-US" dirty="0" smtClean="0"/>
              <a:t>IMC = Instrument Meteorological Conditions</a:t>
            </a:r>
          </a:p>
          <a:p>
            <a:pPr lvl="2"/>
            <a:r>
              <a:rPr lang="en-US" dirty="0" smtClean="0"/>
              <a:t>Pilots have to fly by referencing instruments </a:t>
            </a:r>
          </a:p>
          <a:p>
            <a:pPr lvl="2"/>
            <a:r>
              <a:rPr lang="en-US" dirty="0" smtClean="0"/>
              <a:t>Flown under IFR </a:t>
            </a:r>
          </a:p>
          <a:p>
            <a:pPr lvl="2"/>
            <a:r>
              <a:rPr lang="en-US" dirty="0" smtClean="0"/>
              <a:t>Boundary between IMC and VMC is called ‘marginal VMC’</a:t>
            </a:r>
          </a:p>
          <a:p>
            <a:pPr lvl="2"/>
            <a:r>
              <a:rPr lang="en-US" dirty="0" smtClean="0"/>
              <a:t>IMC – Weather conditions, IFR – rules which the aircraft must fly under.</a:t>
            </a:r>
          </a:p>
          <a:p>
            <a:r>
              <a:rPr lang="en-US" dirty="0" smtClean="0"/>
              <a:t>When weather goes from VMC to IMC and visibility degrades, the AAR of an airport, decreases.</a:t>
            </a:r>
          </a:p>
          <a:p>
            <a:r>
              <a:rPr lang="en-US" dirty="0" smtClean="0"/>
              <a:t>AAR is also affected when weather around the airport degrades.</a:t>
            </a:r>
            <a:endParaRPr lang="en-US" dirty="0"/>
          </a:p>
        </p:txBody>
      </p:sp>
      <p:pic>
        <p:nvPicPr>
          <p:cNvPr id="136194" name="Picture 2" descr="http://www.paramountbusinessjets.com/images/charterterms/instrumentmeteorologicalconditions2.png"/>
          <p:cNvPicPr>
            <a:picLocks noChangeAspect="1" noChangeArrowheads="1"/>
          </p:cNvPicPr>
          <p:nvPr/>
        </p:nvPicPr>
        <p:blipFill>
          <a:blip r:embed="rId3" cstate="print"/>
          <a:srcRect/>
          <a:stretch>
            <a:fillRect/>
          </a:stretch>
        </p:blipFill>
        <p:spPr bwMode="auto">
          <a:xfrm>
            <a:off x="609600" y="3505200"/>
            <a:ext cx="2362200" cy="2632574"/>
          </a:xfrm>
          <a:prstGeom prst="rect">
            <a:avLst/>
          </a:prstGeom>
          <a:noFill/>
        </p:spPr>
      </p:pic>
      <p:pic>
        <p:nvPicPr>
          <p:cNvPr id="136196" name="Picture 4" descr="http://www.eurocopterusa.com/images/news/pressreleases/2010/AEC-CookEC145-158_Rev_small.jpg"/>
          <p:cNvPicPr>
            <a:picLocks noChangeAspect="1" noChangeArrowheads="1"/>
          </p:cNvPicPr>
          <p:nvPr/>
        </p:nvPicPr>
        <p:blipFill>
          <a:blip r:embed="rId4" cstate="print"/>
          <a:srcRect/>
          <a:stretch>
            <a:fillRect/>
          </a:stretch>
        </p:blipFill>
        <p:spPr bwMode="auto">
          <a:xfrm>
            <a:off x="342900" y="1371600"/>
            <a:ext cx="2857500" cy="189547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normAutofit fontScale="90000"/>
          </a:bodyPr>
          <a:lstStyle/>
          <a:p>
            <a:r>
              <a:rPr lang="en-US" dirty="0" smtClean="0"/>
              <a:t>What is air traffic management?</a:t>
            </a:r>
            <a:endParaRPr lang="en-US" dirty="0"/>
          </a:p>
        </p:txBody>
      </p:sp>
      <p:sp>
        <p:nvSpPr>
          <p:cNvPr id="3" name="Content Placeholder 2"/>
          <p:cNvSpPr>
            <a:spLocks noGrp="1"/>
          </p:cNvSpPr>
          <p:nvPr>
            <p:ph idx="1"/>
          </p:nvPr>
        </p:nvSpPr>
        <p:spPr>
          <a:xfrm>
            <a:off x="457200" y="1191720"/>
            <a:ext cx="4876800" cy="5181600"/>
          </a:xfrm>
        </p:spPr>
        <p:txBody>
          <a:bodyPr>
            <a:normAutofit fontScale="77500" lnSpcReduction="20000"/>
          </a:bodyPr>
          <a:lstStyle/>
          <a:p>
            <a:r>
              <a:rPr lang="en-US" dirty="0" smtClean="0"/>
              <a:t>Air Traffic Management focuses on efficiently managing the flow of air traffic throughout the NAS.</a:t>
            </a:r>
          </a:p>
          <a:p>
            <a:r>
              <a:rPr lang="en-US" dirty="0" smtClean="0"/>
              <a:t>Analogy - Metering lights on freeways are intended to manage congestion and delays on freeways.</a:t>
            </a:r>
          </a:p>
          <a:p>
            <a:r>
              <a:rPr lang="en-US" dirty="0" smtClean="0"/>
              <a:t>The FAA has programs and procedures for metering traffic at different points in the NAS to manage congestion and delays.</a:t>
            </a:r>
          </a:p>
          <a:p>
            <a:pPr lvl="1"/>
            <a:r>
              <a:rPr lang="en-US" dirty="0" smtClean="0"/>
              <a:t>This includes sequencing and spacing aircraft in flight.</a:t>
            </a:r>
          </a:p>
          <a:p>
            <a:pPr lvl="1"/>
            <a:r>
              <a:rPr lang="en-US" dirty="0" smtClean="0"/>
              <a:t>It can also include holding aircraft on the ground.</a:t>
            </a:r>
          </a:p>
          <a:p>
            <a:pPr lvl="1"/>
            <a:endParaRPr lang="en-US" dirty="0"/>
          </a:p>
        </p:txBody>
      </p:sp>
      <p:pic>
        <p:nvPicPr>
          <p:cNvPr id="12292" name="Picture 4" descr="http://www.nydmv.state.ny.us/mcmanual/merging.gif"/>
          <p:cNvPicPr>
            <a:picLocks noChangeAspect="1" noChangeArrowheads="1"/>
          </p:cNvPicPr>
          <p:nvPr/>
        </p:nvPicPr>
        <p:blipFill>
          <a:blip r:embed="rId3" cstate="print"/>
          <a:srcRect/>
          <a:stretch>
            <a:fillRect/>
          </a:stretch>
        </p:blipFill>
        <p:spPr bwMode="auto">
          <a:xfrm>
            <a:off x="5791200" y="2286000"/>
            <a:ext cx="2872152" cy="3048000"/>
          </a:xfrm>
          <a:prstGeom prst="rect">
            <a:avLst/>
          </a:prstGeom>
          <a:noFill/>
        </p:spPr>
      </p:pic>
      <p:cxnSp>
        <p:nvCxnSpPr>
          <p:cNvPr id="7" name="Straight Arrow Connector 6"/>
          <p:cNvCxnSpPr/>
          <p:nvPr/>
        </p:nvCxnSpPr>
        <p:spPr>
          <a:xfrm rot="5400000">
            <a:off x="6781800" y="2514600"/>
            <a:ext cx="14478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440"/>
            <a:ext cx="8229600" cy="1143000"/>
          </a:xfrm>
        </p:spPr>
        <p:txBody>
          <a:bodyPr/>
          <a:lstStyle/>
          <a:p>
            <a:r>
              <a:rPr lang="en-US" dirty="0" smtClean="0"/>
              <a:t>AAR table for ATL</a:t>
            </a:r>
            <a:endParaRPr lang="en-US" dirty="0"/>
          </a:p>
        </p:txBody>
      </p:sp>
      <p:pic>
        <p:nvPicPr>
          <p:cNvPr id="141314" name="Picture 2"/>
          <p:cNvPicPr>
            <a:picLocks noChangeAspect="1" noChangeArrowheads="1"/>
          </p:cNvPicPr>
          <p:nvPr/>
        </p:nvPicPr>
        <p:blipFill>
          <a:blip r:embed="rId3" cstate="print"/>
          <a:srcRect l="60257" t="14476" r="8974" b="22286"/>
          <a:stretch>
            <a:fillRect/>
          </a:stretch>
        </p:blipFill>
        <p:spPr bwMode="auto">
          <a:xfrm>
            <a:off x="712426" y="762000"/>
            <a:ext cx="7821974" cy="5410199"/>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you increase separation between flights?</a:t>
            </a:r>
            <a:endParaRPr lang="en-US" dirty="0"/>
          </a:p>
        </p:txBody>
      </p:sp>
      <p:sp>
        <p:nvSpPr>
          <p:cNvPr id="3" name="Content Placeholder 2"/>
          <p:cNvSpPr>
            <a:spLocks noGrp="1"/>
          </p:cNvSpPr>
          <p:nvPr>
            <p:ph idx="1"/>
          </p:nvPr>
        </p:nvSpPr>
        <p:spPr>
          <a:xfrm>
            <a:off x="152400" y="1600200"/>
            <a:ext cx="4419600" cy="4525963"/>
          </a:xfrm>
        </p:spPr>
        <p:txBody>
          <a:bodyPr>
            <a:normAutofit fontScale="55000" lnSpcReduction="20000"/>
          </a:bodyPr>
          <a:lstStyle/>
          <a:p>
            <a:r>
              <a:rPr lang="en-US" dirty="0" smtClean="0"/>
              <a:t>In the TRACON:</a:t>
            </a:r>
          </a:p>
          <a:p>
            <a:pPr lvl="1"/>
            <a:r>
              <a:rPr lang="en-US" dirty="0" smtClean="0"/>
              <a:t>‘Trombone’ aircraft on the down-wind leg to the runway</a:t>
            </a:r>
          </a:p>
          <a:p>
            <a:pPr lvl="1"/>
            <a:r>
              <a:rPr lang="en-US" dirty="0" smtClean="0"/>
              <a:t>Extend the amount of time the aircraft has to fly to get to the runway</a:t>
            </a:r>
          </a:p>
          <a:p>
            <a:pPr lvl="1"/>
            <a:r>
              <a:rPr lang="en-US" dirty="0" smtClean="0"/>
              <a:t>Used when capacity is close to exceeding demand</a:t>
            </a:r>
          </a:p>
          <a:p>
            <a:pPr lvl="1"/>
            <a:r>
              <a:rPr lang="en-US" dirty="0" smtClean="0"/>
              <a:t>Also used to maintain capacity in low visibility (IMC – Instrument </a:t>
            </a:r>
            <a:r>
              <a:rPr lang="en-US" dirty="0" err="1" smtClean="0"/>
              <a:t>Meteoroglogical</a:t>
            </a:r>
            <a:r>
              <a:rPr lang="en-US" dirty="0" smtClean="0"/>
              <a:t> Conditions)</a:t>
            </a:r>
          </a:p>
          <a:p>
            <a:r>
              <a:rPr lang="en-US" dirty="0" smtClean="0"/>
              <a:t>In the ARTCC:</a:t>
            </a:r>
          </a:p>
          <a:p>
            <a:pPr lvl="1"/>
            <a:r>
              <a:rPr lang="en-US" dirty="0" smtClean="0"/>
              <a:t>Miles in Trail – increase the separation between in aircraft</a:t>
            </a:r>
          </a:p>
          <a:p>
            <a:pPr lvl="1"/>
            <a:r>
              <a:rPr lang="en-US" dirty="0" smtClean="0"/>
              <a:t>What effect does this have on the number of aircraft you can fit into a given amount of airspace?</a:t>
            </a:r>
          </a:p>
          <a:p>
            <a:pPr lvl="1"/>
            <a:r>
              <a:rPr lang="en-US" dirty="0" smtClean="0"/>
              <a:t>Metering – results a set number of aircraft pass over a point in space, in a given period of time.</a:t>
            </a:r>
          </a:p>
        </p:txBody>
      </p:sp>
      <p:grpSp>
        <p:nvGrpSpPr>
          <p:cNvPr id="19" name="Group 18"/>
          <p:cNvGrpSpPr/>
          <p:nvPr/>
        </p:nvGrpSpPr>
        <p:grpSpPr>
          <a:xfrm>
            <a:off x="4495800" y="1447800"/>
            <a:ext cx="4493806" cy="2209800"/>
            <a:chOff x="4495800" y="2667000"/>
            <a:chExt cx="4493806" cy="2209800"/>
          </a:xfrm>
        </p:grpSpPr>
        <p:pic>
          <p:nvPicPr>
            <p:cNvPr id="4" name="Picture 3" descr="tromboneatl.jpg"/>
            <p:cNvPicPr>
              <a:picLocks noChangeAspect="1"/>
            </p:cNvPicPr>
            <p:nvPr/>
          </p:nvPicPr>
          <p:blipFill>
            <a:blip r:embed="rId3" cstate="print"/>
            <a:srcRect l="26259" t="21407" b="26858"/>
            <a:stretch>
              <a:fillRect/>
            </a:stretch>
          </p:blipFill>
          <p:spPr>
            <a:xfrm>
              <a:off x="4495800" y="2667000"/>
              <a:ext cx="4493806" cy="2209800"/>
            </a:xfrm>
            <a:prstGeom prst="rect">
              <a:avLst/>
            </a:prstGeom>
          </p:spPr>
        </p:pic>
        <p:cxnSp>
          <p:nvCxnSpPr>
            <p:cNvPr id="6" name="Straight Arrow Connector 5"/>
            <p:cNvCxnSpPr/>
            <p:nvPr/>
          </p:nvCxnSpPr>
          <p:spPr>
            <a:xfrm>
              <a:off x="5257800" y="3101196"/>
              <a:ext cx="381000" cy="158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7086600" y="3099608"/>
              <a:ext cx="381000" cy="1588"/>
            </a:xfrm>
            <a:prstGeom prst="straightConnector1">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7871604" y="3101196"/>
              <a:ext cx="381000" cy="1588"/>
            </a:xfrm>
            <a:prstGeom prst="straightConnector1">
              <a:avLst/>
            </a:prstGeom>
            <a:ln w="22225">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6591300" y="3695700"/>
              <a:ext cx="381000" cy="158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7493403" y="3694906"/>
              <a:ext cx="381000" cy="1588"/>
            </a:xfrm>
            <a:prstGeom prst="straightConnector1">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8255403" y="3694906"/>
              <a:ext cx="381000" cy="1588"/>
            </a:xfrm>
            <a:prstGeom prst="straightConnector1">
              <a:avLst/>
            </a:prstGeom>
            <a:ln w="22225">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5791200" y="4372155"/>
              <a:ext cx="457200" cy="158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a:off x="7016151" y="4372155"/>
              <a:ext cx="381000" cy="1588"/>
            </a:xfrm>
            <a:prstGeom prst="straightConnector1">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a:off x="7924800" y="4390845"/>
              <a:ext cx="304800" cy="1588"/>
            </a:xfrm>
            <a:prstGeom prst="straightConnector1">
              <a:avLst/>
            </a:prstGeom>
            <a:ln w="22225">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20"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4724401" y="4114801"/>
            <a:ext cx="838200" cy="213742"/>
          </a:xfrm>
          <a:prstGeom prst="rect">
            <a:avLst/>
          </a:prstGeom>
          <a:noFill/>
        </p:spPr>
      </p:pic>
      <p:pic>
        <p:nvPicPr>
          <p:cNvPr id="21"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5791200" y="4114800"/>
            <a:ext cx="838200" cy="213742"/>
          </a:xfrm>
          <a:prstGeom prst="rect">
            <a:avLst/>
          </a:prstGeom>
          <a:noFill/>
        </p:spPr>
      </p:pic>
      <p:pic>
        <p:nvPicPr>
          <p:cNvPr id="22"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6858000" y="4114800"/>
            <a:ext cx="838200" cy="213742"/>
          </a:xfrm>
          <a:prstGeom prst="rect">
            <a:avLst/>
          </a:prstGeom>
          <a:noFill/>
        </p:spPr>
      </p:pic>
      <p:pic>
        <p:nvPicPr>
          <p:cNvPr id="23"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7924800" y="4114800"/>
            <a:ext cx="838200" cy="213742"/>
          </a:xfrm>
          <a:prstGeom prst="rect">
            <a:avLst/>
          </a:prstGeom>
          <a:noFill/>
        </p:spPr>
      </p:pic>
      <p:sp>
        <p:nvSpPr>
          <p:cNvPr id="24" name="TextBox 23"/>
          <p:cNvSpPr txBox="1"/>
          <p:nvPr/>
        </p:nvSpPr>
        <p:spPr>
          <a:xfrm>
            <a:off x="4648200" y="4416623"/>
            <a:ext cx="4419600" cy="307777"/>
          </a:xfrm>
          <a:prstGeom prst="rect">
            <a:avLst/>
          </a:prstGeom>
          <a:noFill/>
        </p:spPr>
        <p:txBody>
          <a:bodyPr wrap="square" rtlCol="0">
            <a:spAutoFit/>
          </a:bodyPr>
          <a:lstStyle/>
          <a:p>
            <a:r>
              <a:rPr lang="en-US" sz="1400" dirty="0" smtClean="0"/>
              <a:t>Clear weather, no problems at airport, 4 aircraft in 10 </a:t>
            </a:r>
            <a:r>
              <a:rPr lang="en-US" sz="1400" dirty="0" err="1" smtClean="0"/>
              <a:t>mins</a:t>
            </a:r>
            <a:endParaRPr lang="en-US" sz="1400" dirty="0"/>
          </a:p>
        </p:txBody>
      </p:sp>
      <p:pic>
        <p:nvPicPr>
          <p:cNvPr id="25"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4800600" y="4953000"/>
            <a:ext cx="838200" cy="213742"/>
          </a:xfrm>
          <a:prstGeom prst="rect">
            <a:avLst/>
          </a:prstGeom>
          <a:noFill/>
        </p:spPr>
      </p:pic>
      <p:pic>
        <p:nvPicPr>
          <p:cNvPr id="26"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6324600" y="4953000"/>
            <a:ext cx="838200" cy="213742"/>
          </a:xfrm>
          <a:prstGeom prst="rect">
            <a:avLst/>
          </a:prstGeom>
          <a:noFill/>
        </p:spPr>
      </p:pic>
      <p:pic>
        <p:nvPicPr>
          <p:cNvPr id="27" name="Picture 6" descr="http://ian.umces.edu/imagelibrary/albums/userpics/12789/normal_ian-symbol-aviation-light-aircraft-2.png"/>
          <p:cNvPicPr>
            <a:picLocks noChangeAspect="1" noChangeArrowheads="1"/>
          </p:cNvPicPr>
          <p:nvPr/>
        </p:nvPicPr>
        <p:blipFill>
          <a:blip r:embed="rId4" cstate="print"/>
          <a:srcRect/>
          <a:stretch>
            <a:fillRect/>
          </a:stretch>
        </p:blipFill>
        <p:spPr bwMode="auto">
          <a:xfrm>
            <a:off x="8001000" y="4953000"/>
            <a:ext cx="838200" cy="213742"/>
          </a:xfrm>
          <a:prstGeom prst="rect">
            <a:avLst/>
          </a:prstGeom>
          <a:noFill/>
        </p:spPr>
      </p:pic>
      <p:sp>
        <p:nvSpPr>
          <p:cNvPr id="28" name="TextBox 27"/>
          <p:cNvSpPr txBox="1"/>
          <p:nvPr/>
        </p:nvSpPr>
        <p:spPr>
          <a:xfrm>
            <a:off x="4648200" y="5254823"/>
            <a:ext cx="4419600" cy="523220"/>
          </a:xfrm>
          <a:prstGeom prst="rect">
            <a:avLst/>
          </a:prstGeom>
          <a:noFill/>
        </p:spPr>
        <p:txBody>
          <a:bodyPr wrap="square" rtlCol="0">
            <a:spAutoFit/>
          </a:bodyPr>
          <a:lstStyle/>
          <a:p>
            <a:pPr algn="ctr"/>
            <a:r>
              <a:rPr lang="en-US" sz="1400" dirty="0" smtClean="0"/>
              <a:t>Bad weather, problems at airport, 3 aircraft in 10 </a:t>
            </a:r>
            <a:r>
              <a:rPr lang="en-US" sz="1400" dirty="0" err="1" smtClean="0"/>
              <a:t>mins</a:t>
            </a:r>
            <a:r>
              <a:rPr lang="en-US" sz="1400" dirty="0" smtClean="0"/>
              <a:t>, increased spacing between aircraft</a:t>
            </a:r>
            <a:endParaRPr lang="en-US" sz="1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Meter Fixes</a:t>
            </a:r>
            <a:endParaRPr lang="en-US" dirty="0"/>
          </a:p>
        </p:txBody>
      </p:sp>
      <p:sp>
        <p:nvSpPr>
          <p:cNvPr id="3" name="Content Placeholder 2"/>
          <p:cNvSpPr>
            <a:spLocks noGrp="1"/>
          </p:cNvSpPr>
          <p:nvPr>
            <p:ph idx="1"/>
          </p:nvPr>
        </p:nvSpPr>
        <p:spPr>
          <a:xfrm>
            <a:off x="457200" y="1191720"/>
            <a:ext cx="4876800" cy="5181600"/>
          </a:xfrm>
        </p:spPr>
        <p:txBody>
          <a:bodyPr>
            <a:normAutofit fontScale="55000" lnSpcReduction="20000"/>
          </a:bodyPr>
          <a:lstStyle/>
          <a:p>
            <a:r>
              <a:rPr lang="en-US" dirty="0" smtClean="0"/>
              <a:t>Many airports have metering fixes which aircraft fly over to get into the airport.</a:t>
            </a:r>
          </a:p>
          <a:p>
            <a:r>
              <a:rPr lang="en-US" dirty="0" smtClean="0"/>
              <a:t>A </a:t>
            </a:r>
            <a:r>
              <a:rPr lang="en-US" dirty="0" smtClean="0">
                <a:solidFill>
                  <a:srgbClr val="FF0000"/>
                </a:solidFill>
              </a:rPr>
              <a:t>Meter Fix</a:t>
            </a:r>
            <a:r>
              <a:rPr lang="en-US" dirty="0" smtClean="0"/>
              <a:t> is any point in space used to regulate aircraft en-route to the airport – think of freeway entrance lights.</a:t>
            </a:r>
          </a:p>
          <a:p>
            <a:r>
              <a:rPr lang="en-US" dirty="0" smtClean="0"/>
              <a:t>Metering</a:t>
            </a:r>
          </a:p>
          <a:p>
            <a:pPr lvl="1"/>
            <a:r>
              <a:rPr lang="en-US" dirty="0" smtClean="0"/>
              <a:t>Allowing a certain number of aircraft (or cars) through a particular point during a given time period.</a:t>
            </a:r>
          </a:p>
          <a:p>
            <a:pPr lvl="1"/>
            <a:r>
              <a:rPr lang="en-US" dirty="0" smtClean="0"/>
              <a:t>Increases aircraft efficiency.</a:t>
            </a:r>
          </a:p>
          <a:p>
            <a:pPr lvl="1"/>
            <a:r>
              <a:rPr lang="en-US" dirty="0" smtClean="0"/>
              <a:t>Allows for consistent flow of aircraft.</a:t>
            </a:r>
          </a:p>
          <a:p>
            <a:pPr lvl="1"/>
            <a:r>
              <a:rPr lang="en-US" dirty="0" smtClean="0"/>
              <a:t>Makes it easier to merge multiple flows of traffic</a:t>
            </a:r>
          </a:p>
          <a:p>
            <a:r>
              <a:rPr lang="en-US" dirty="0" smtClean="0"/>
              <a:t>Imagine its rush hour on Highway 280 and you are a policeman at the Alpine Rd on-ramp</a:t>
            </a:r>
          </a:p>
          <a:p>
            <a:pPr lvl="1"/>
            <a:r>
              <a:rPr lang="en-US" dirty="0" smtClean="0"/>
              <a:t>What would happen to the traffic on Highway 280 if you let 10 cars through every 30 seconds?</a:t>
            </a:r>
          </a:p>
          <a:p>
            <a:pPr lvl="1"/>
            <a:r>
              <a:rPr lang="en-US" dirty="0" smtClean="0"/>
              <a:t>What if you let maybe 1 car through every 30 seconds?</a:t>
            </a:r>
          </a:p>
          <a:p>
            <a:r>
              <a:rPr lang="en-US" dirty="0" smtClean="0"/>
              <a:t>A meter fix at an airport behaves in EXACTLY the same way, but this time, a human needs to bring more than two streams together in order for aircraft to line for landing.</a:t>
            </a:r>
          </a:p>
          <a:p>
            <a:endParaRPr lang="en-US" dirty="0"/>
          </a:p>
        </p:txBody>
      </p:sp>
      <p:pic>
        <p:nvPicPr>
          <p:cNvPr id="12292" name="Picture 4" descr="http://www.nydmv.state.ny.us/mcmanual/merging.gif"/>
          <p:cNvPicPr>
            <a:picLocks noChangeAspect="1" noChangeArrowheads="1"/>
          </p:cNvPicPr>
          <p:nvPr/>
        </p:nvPicPr>
        <p:blipFill>
          <a:blip r:embed="rId3" cstate="print"/>
          <a:srcRect/>
          <a:stretch>
            <a:fillRect/>
          </a:stretch>
        </p:blipFill>
        <p:spPr bwMode="auto">
          <a:xfrm>
            <a:off x="5791200" y="2286000"/>
            <a:ext cx="2872152" cy="3048000"/>
          </a:xfrm>
          <a:prstGeom prst="rect">
            <a:avLst/>
          </a:prstGeom>
          <a:noFill/>
        </p:spPr>
      </p:pic>
      <p:cxnSp>
        <p:nvCxnSpPr>
          <p:cNvPr id="7" name="Straight Arrow Connector 6"/>
          <p:cNvCxnSpPr/>
          <p:nvPr/>
        </p:nvCxnSpPr>
        <p:spPr>
          <a:xfrm rot="5400000">
            <a:off x="6781800" y="2514600"/>
            <a:ext cx="1447800" cy="2286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10400" y="685800"/>
            <a:ext cx="1905000" cy="1200329"/>
          </a:xfrm>
          <a:prstGeom prst="rect">
            <a:avLst/>
          </a:prstGeom>
          <a:noFill/>
        </p:spPr>
        <p:txBody>
          <a:bodyPr wrap="square" rtlCol="0">
            <a:spAutoFit/>
          </a:bodyPr>
          <a:lstStyle/>
          <a:p>
            <a:r>
              <a:rPr lang="en-US" sz="1200" dirty="0" smtClean="0"/>
              <a:t>Imagine this is your meter fix… What happens when there are too many cars entering the freeway at this point? What would happen to all the freeway traffic?</a:t>
            </a:r>
            <a:endParaRPr lang="en-US" sz="12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NASA’s Traffic Management Advisor (TMA)</a:t>
            </a:r>
            <a:endParaRPr lang="en-US" dirty="0"/>
          </a:p>
        </p:txBody>
      </p:sp>
      <p:pic>
        <p:nvPicPr>
          <p:cNvPr id="155650" name="Picture 2" descr="http://www.caasd.org/proj_images/tma_mc/timeline.gif"/>
          <p:cNvPicPr>
            <a:picLocks noChangeAspect="1" noChangeArrowheads="1"/>
          </p:cNvPicPr>
          <p:nvPr/>
        </p:nvPicPr>
        <p:blipFill>
          <a:blip r:embed="rId3" cstate="print">
            <a:lum bright="-16000"/>
          </a:blip>
          <a:srcRect/>
          <a:stretch>
            <a:fillRect/>
          </a:stretch>
        </p:blipFill>
        <p:spPr bwMode="auto">
          <a:xfrm>
            <a:off x="1335631" y="914401"/>
            <a:ext cx="6436769" cy="5181600"/>
          </a:xfrm>
          <a:prstGeom prst="rect">
            <a:avLst/>
          </a:prstGeom>
          <a:noFill/>
        </p:spPr>
      </p:pic>
      <p:sp>
        <p:nvSpPr>
          <p:cNvPr id="6" name="Oval 5"/>
          <p:cNvSpPr/>
          <p:nvPr/>
        </p:nvSpPr>
        <p:spPr>
          <a:xfrm>
            <a:off x="990600" y="3200400"/>
            <a:ext cx="2438400" cy="2667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http://www.caasd.org/proj_images/tma_mc/timeline.gif"/>
          <p:cNvPicPr>
            <a:picLocks noChangeAspect="1" noChangeArrowheads="1"/>
          </p:cNvPicPr>
          <p:nvPr/>
        </p:nvPicPr>
        <p:blipFill>
          <a:blip r:embed="rId3" cstate="print"/>
          <a:srcRect l="1184" t="44118" r="82243" b="1471"/>
          <a:stretch>
            <a:fillRect/>
          </a:stretch>
        </p:blipFill>
        <p:spPr bwMode="auto">
          <a:xfrm>
            <a:off x="3810000" y="914400"/>
            <a:ext cx="1905000" cy="5034643"/>
          </a:xfrm>
          <a:prstGeom prst="rect">
            <a:avLst/>
          </a:prstGeom>
          <a:noFill/>
          <a:ln w="22225">
            <a:solidFill>
              <a:srgbClr val="FF0000"/>
            </a:solidFill>
          </a:ln>
        </p:spPr>
      </p:pic>
      <p:cxnSp>
        <p:nvCxnSpPr>
          <p:cNvPr id="9" name="Straight Connector 8"/>
          <p:cNvCxnSpPr>
            <a:stCxn id="6" idx="1"/>
          </p:cNvCxnSpPr>
          <p:nvPr/>
        </p:nvCxnSpPr>
        <p:spPr>
          <a:xfrm rot="5400000" flipH="1" flipV="1">
            <a:off x="1240562" y="1021537"/>
            <a:ext cx="2676571" cy="246230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286000" y="5876972"/>
            <a:ext cx="1524000" cy="666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 to your flight from SFO to ATL…. Possible Meter Fixes in ATL</a:t>
            </a:r>
            <a:endParaRPr lang="en-US" dirty="0"/>
          </a:p>
        </p:txBody>
      </p:sp>
      <p:pic>
        <p:nvPicPr>
          <p:cNvPr id="5" name="Picture 4" descr="atlmeterfixes.jpg"/>
          <p:cNvPicPr>
            <a:picLocks noChangeAspect="1"/>
          </p:cNvPicPr>
          <p:nvPr/>
        </p:nvPicPr>
        <p:blipFill>
          <a:blip r:embed="rId3" cstate="print"/>
          <a:srcRect b="13533"/>
          <a:stretch>
            <a:fillRect/>
          </a:stretch>
        </p:blipFill>
        <p:spPr>
          <a:xfrm>
            <a:off x="762000" y="1447800"/>
            <a:ext cx="7543800" cy="4572000"/>
          </a:xfrm>
          <a:prstGeom prst="rect">
            <a:avLst/>
          </a:prstGeom>
        </p:spPr>
      </p:pic>
      <p:sp>
        <p:nvSpPr>
          <p:cNvPr id="6" name="Oval 5"/>
          <p:cNvSpPr/>
          <p:nvPr/>
        </p:nvSpPr>
        <p:spPr>
          <a:xfrm>
            <a:off x="3333750" y="30099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867400" y="22860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486400" y="4953000"/>
            <a:ext cx="838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19400" y="48768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62000" y="3733800"/>
            <a:ext cx="685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447800" y="3752850"/>
            <a:ext cx="1752600" cy="307777"/>
          </a:xfrm>
          <a:prstGeom prst="rect">
            <a:avLst/>
          </a:prstGeom>
          <a:noFill/>
        </p:spPr>
        <p:txBody>
          <a:bodyPr wrap="square" rtlCol="0">
            <a:spAutoFit/>
          </a:bodyPr>
          <a:lstStyle/>
          <a:p>
            <a:r>
              <a:rPr lang="en-US" sz="1400" dirty="0" smtClean="0"/>
              <a:t>Meter-fixes in Atlanta</a:t>
            </a:r>
            <a:endParaRPr lang="en-US" sz="1400" dirty="0"/>
          </a:p>
        </p:txBody>
      </p:sp>
      <p:sp>
        <p:nvSpPr>
          <p:cNvPr id="13" name="TextBox 12"/>
          <p:cNvSpPr txBox="1"/>
          <p:nvPr/>
        </p:nvSpPr>
        <p:spPr>
          <a:xfrm>
            <a:off x="6705600" y="2286000"/>
            <a:ext cx="2438400" cy="1600438"/>
          </a:xfrm>
          <a:prstGeom prst="rect">
            <a:avLst/>
          </a:prstGeom>
          <a:solidFill>
            <a:schemeClr val="bg1"/>
          </a:solidFill>
        </p:spPr>
        <p:txBody>
          <a:bodyPr wrap="square" rtlCol="0">
            <a:spAutoFit/>
          </a:bodyPr>
          <a:lstStyle/>
          <a:p>
            <a:r>
              <a:rPr lang="en-US" sz="1400" dirty="0" smtClean="0">
                <a:solidFill>
                  <a:srgbClr val="FF0000"/>
                </a:solidFill>
              </a:rPr>
              <a:t>Imagine are in IMC conditions, airport can handle: </a:t>
            </a:r>
          </a:p>
          <a:p>
            <a:r>
              <a:rPr lang="en-US" sz="1400" dirty="0" smtClean="0">
                <a:solidFill>
                  <a:srgbClr val="FF0000"/>
                </a:solidFill>
              </a:rPr>
              <a:t>– 104 arrival aircraft per hour </a:t>
            </a:r>
          </a:p>
          <a:p>
            <a:r>
              <a:rPr lang="en-US" sz="1400" dirty="0" smtClean="0">
                <a:solidFill>
                  <a:srgbClr val="FF0000"/>
                </a:solidFill>
              </a:rPr>
              <a:t>– 26 aircraft per meter fix</a:t>
            </a:r>
          </a:p>
          <a:p>
            <a:r>
              <a:rPr lang="en-US" sz="1400" dirty="0" smtClean="0">
                <a:solidFill>
                  <a:srgbClr val="FF0000"/>
                </a:solidFill>
              </a:rPr>
              <a:t>But are not at capacity </a:t>
            </a:r>
          </a:p>
          <a:p>
            <a:r>
              <a:rPr lang="en-US" sz="1400" dirty="0" smtClean="0">
                <a:solidFill>
                  <a:srgbClr val="FF0000"/>
                </a:solidFill>
              </a:rPr>
              <a:t>– 80 aircraft per hour</a:t>
            </a:r>
          </a:p>
          <a:p>
            <a:r>
              <a:rPr lang="en-US" sz="1400" dirty="0" smtClean="0">
                <a:solidFill>
                  <a:srgbClr val="FF0000"/>
                </a:solidFill>
              </a:rPr>
              <a:t>– 20 aircraft per meter fix</a:t>
            </a:r>
            <a:endParaRPr lang="en-US" sz="1400" dirty="0">
              <a:solidFill>
                <a:srgbClr val="FF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would happen if the RMG meter fix is closed?</a:t>
            </a:r>
            <a:endParaRPr lang="en-US" dirty="0"/>
          </a:p>
        </p:txBody>
      </p:sp>
      <p:sp>
        <p:nvSpPr>
          <p:cNvPr id="6" name="TextBox 5"/>
          <p:cNvSpPr txBox="1"/>
          <p:nvPr/>
        </p:nvSpPr>
        <p:spPr>
          <a:xfrm>
            <a:off x="6324600" y="2362200"/>
            <a:ext cx="2667000" cy="2862322"/>
          </a:xfrm>
          <a:prstGeom prst="rect">
            <a:avLst/>
          </a:prstGeom>
          <a:noFill/>
        </p:spPr>
        <p:txBody>
          <a:bodyPr wrap="square" rtlCol="0">
            <a:spAutoFit/>
          </a:bodyPr>
          <a:lstStyle/>
          <a:p>
            <a:r>
              <a:rPr lang="en-US" dirty="0" smtClean="0"/>
              <a:t>Originally:</a:t>
            </a:r>
          </a:p>
          <a:p>
            <a:pPr>
              <a:buFontTx/>
              <a:buChar char="-"/>
            </a:pPr>
            <a:r>
              <a:rPr lang="en-US" dirty="0" smtClean="0"/>
              <a:t> At 80 aircraft per hour, </a:t>
            </a:r>
          </a:p>
          <a:p>
            <a:pPr>
              <a:buFontTx/>
              <a:buChar char="-"/>
            </a:pPr>
            <a:r>
              <a:rPr lang="en-US" dirty="0" smtClean="0"/>
              <a:t> 20 aircraft per hour per meter fix.</a:t>
            </a:r>
          </a:p>
          <a:p>
            <a:endParaRPr lang="en-US" dirty="0" smtClean="0"/>
          </a:p>
          <a:p>
            <a:r>
              <a:rPr lang="en-US" dirty="0" smtClean="0"/>
              <a:t>Now: </a:t>
            </a:r>
          </a:p>
          <a:p>
            <a:pPr>
              <a:buFontTx/>
              <a:buChar char="-"/>
            </a:pPr>
            <a:r>
              <a:rPr lang="en-US" dirty="0" smtClean="0"/>
              <a:t>Go to max capacity per </a:t>
            </a:r>
            <a:r>
              <a:rPr lang="en-US" dirty="0" err="1" smtClean="0"/>
              <a:t>meterfix</a:t>
            </a:r>
            <a:r>
              <a:rPr lang="en-US" dirty="0" smtClean="0"/>
              <a:t> – 26 aircraft per hour</a:t>
            </a:r>
          </a:p>
          <a:p>
            <a:pPr>
              <a:buFontTx/>
              <a:buChar char="-"/>
            </a:pPr>
            <a:r>
              <a:rPr lang="en-US" dirty="0" smtClean="0"/>
              <a:t> 78 aircraft per hour</a:t>
            </a:r>
          </a:p>
        </p:txBody>
      </p:sp>
      <p:sp>
        <p:nvSpPr>
          <p:cNvPr id="10" name="TextBox 9"/>
          <p:cNvSpPr txBox="1"/>
          <p:nvPr/>
        </p:nvSpPr>
        <p:spPr>
          <a:xfrm>
            <a:off x="609600" y="3552825"/>
            <a:ext cx="1600200" cy="307777"/>
          </a:xfrm>
          <a:prstGeom prst="rect">
            <a:avLst/>
          </a:prstGeom>
          <a:noFill/>
        </p:spPr>
        <p:txBody>
          <a:bodyPr wrap="square" rtlCol="0">
            <a:spAutoFit/>
          </a:bodyPr>
          <a:lstStyle/>
          <a:p>
            <a:r>
              <a:rPr lang="en-US" sz="1400" dirty="0" smtClean="0"/>
              <a:t>This path is closed</a:t>
            </a:r>
            <a:endParaRPr lang="en-US" sz="1400" dirty="0"/>
          </a:p>
        </p:txBody>
      </p:sp>
      <p:grpSp>
        <p:nvGrpSpPr>
          <p:cNvPr id="16" name="Group 15"/>
          <p:cNvGrpSpPr/>
          <p:nvPr/>
        </p:nvGrpSpPr>
        <p:grpSpPr>
          <a:xfrm>
            <a:off x="457200" y="1524000"/>
            <a:ext cx="5588132" cy="4191000"/>
            <a:chOff x="457200" y="1524000"/>
            <a:chExt cx="5588132" cy="4191000"/>
          </a:xfrm>
        </p:grpSpPr>
        <p:grpSp>
          <p:nvGrpSpPr>
            <p:cNvPr id="14" name="Group 13"/>
            <p:cNvGrpSpPr/>
            <p:nvPr/>
          </p:nvGrpSpPr>
          <p:grpSpPr>
            <a:xfrm>
              <a:off x="533400" y="1524000"/>
              <a:ext cx="5511932" cy="4191000"/>
              <a:chOff x="533400" y="1524000"/>
              <a:chExt cx="5511932" cy="4191000"/>
            </a:xfrm>
          </p:grpSpPr>
          <p:pic>
            <p:nvPicPr>
              <p:cNvPr id="4" name="Picture 3" descr="atlmeterfixes.jpg"/>
              <p:cNvPicPr>
                <a:picLocks noChangeAspect="1"/>
              </p:cNvPicPr>
              <p:nvPr/>
            </p:nvPicPr>
            <p:blipFill>
              <a:blip r:embed="rId3" cstate="print"/>
              <a:stretch>
                <a:fillRect/>
              </a:stretch>
            </p:blipFill>
            <p:spPr>
              <a:xfrm>
                <a:off x="609600" y="1905000"/>
                <a:ext cx="5435732" cy="3810000"/>
              </a:xfrm>
              <a:prstGeom prst="rect">
                <a:avLst/>
              </a:prstGeom>
            </p:spPr>
          </p:pic>
          <p:pic>
            <p:nvPicPr>
              <p:cNvPr id="146434" name="Picture 2" descr="http://web.nestucca.k12.or.us/nvhs/staff/groves/compapp/lessons/lesson10/cloud-lightning.gif"/>
              <p:cNvPicPr>
                <a:picLocks noChangeAspect="1" noChangeArrowheads="1"/>
              </p:cNvPicPr>
              <p:nvPr/>
            </p:nvPicPr>
            <p:blipFill>
              <a:blip r:embed="rId4" cstate="print"/>
              <a:srcRect/>
              <a:stretch>
                <a:fillRect/>
              </a:stretch>
            </p:blipFill>
            <p:spPr bwMode="auto">
              <a:xfrm>
                <a:off x="1981200" y="2667000"/>
                <a:ext cx="1428750" cy="1200150"/>
              </a:xfrm>
              <a:prstGeom prst="rect">
                <a:avLst/>
              </a:prstGeom>
              <a:noFill/>
            </p:spPr>
          </p:pic>
          <p:cxnSp>
            <p:nvCxnSpPr>
              <p:cNvPr id="9" name="Straight Arrow Connector 8"/>
              <p:cNvCxnSpPr/>
              <p:nvPr/>
            </p:nvCxnSpPr>
            <p:spPr>
              <a:xfrm rot="5400000" flipH="1" flipV="1">
                <a:off x="990600" y="3200400"/>
                <a:ext cx="609600" cy="1524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33400" y="1524000"/>
                <a:ext cx="1600200" cy="307777"/>
              </a:xfrm>
              <a:prstGeom prst="rect">
                <a:avLst/>
              </a:prstGeom>
              <a:noFill/>
            </p:spPr>
            <p:txBody>
              <a:bodyPr wrap="square" rtlCol="0">
                <a:spAutoFit/>
              </a:bodyPr>
              <a:lstStyle/>
              <a:p>
                <a:r>
                  <a:rPr lang="en-US" sz="1400" dirty="0" smtClean="0"/>
                  <a:t>This path is closed</a:t>
                </a:r>
                <a:endParaRPr lang="en-US" sz="1400" dirty="0"/>
              </a:p>
            </p:txBody>
          </p:sp>
          <p:cxnSp>
            <p:nvCxnSpPr>
              <p:cNvPr id="12" name="Straight Arrow Connector 11"/>
              <p:cNvCxnSpPr/>
              <p:nvPr/>
            </p:nvCxnSpPr>
            <p:spPr>
              <a:xfrm>
                <a:off x="1447800" y="1905000"/>
                <a:ext cx="457200" cy="38100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457200" y="3581400"/>
              <a:ext cx="1600200" cy="307777"/>
            </a:xfrm>
            <a:prstGeom prst="rect">
              <a:avLst/>
            </a:prstGeom>
            <a:noFill/>
          </p:spPr>
          <p:txBody>
            <a:bodyPr wrap="square" rtlCol="0">
              <a:spAutoFit/>
            </a:bodyPr>
            <a:lstStyle/>
            <a:p>
              <a:r>
                <a:rPr lang="en-US" sz="1400" dirty="0" smtClean="0"/>
                <a:t>This path is closed</a:t>
              </a:r>
              <a:endParaRPr lang="en-US" sz="1400" dirty="0"/>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9/11 – How the airspace was shut down in a matter of hours</a:t>
            </a:r>
            <a:endParaRPr lang="en-US" dirty="0"/>
          </a:p>
        </p:txBody>
      </p:sp>
      <p:sp>
        <p:nvSpPr>
          <p:cNvPr id="3" name="Content Placeholder 2"/>
          <p:cNvSpPr>
            <a:spLocks noGrp="1"/>
          </p:cNvSpPr>
          <p:nvPr>
            <p:ph idx="1"/>
          </p:nvPr>
        </p:nvSpPr>
        <p:spPr>
          <a:xfrm>
            <a:off x="457200" y="1375350"/>
            <a:ext cx="8229600" cy="4720650"/>
          </a:xfrm>
        </p:spPr>
        <p:txBody>
          <a:bodyPr>
            <a:normAutofit fontScale="55000" lnSpcReduction="20000"/>
          </a:bodyPr>
          <a:lstStyle/>
          <a:p>
            <a:r>
              <a:rPr lang="en-US" dirty="0" smtClean="0"/>
              <a:t>Morning of Sept 11  - almost 5000 planes in sky</a:t>
            </a:r>
          </a:p>
          <a:p>
            <a:r>
              <a:rPr lang="en-US" dirty="0" smtClean="0"/>
              <a:t>0759 - AA11 receives takeoff clearance from at</a:t>
            </a:r>
          </a:p>
          <a:p>
            <a:r>
              <a:rPr lang="en-US" dirty="0" smtClean="0"/>
              <a:t>0814 - After being told to climb to FL350 – no response, soon after, labeled ‘NORDO’.</a:t>
            </a:r>
            <a:endParaRPr lang="en-US" dirty="0"/>
          </a:p>
          <a:p>
            <a:pPr lvl="1"/>
            <a:r>
              <a:rPr lang="en-US" dirty="0" smtClean="0"/>
              <a:t>Keep trying to contact, no response</a:t>
            </a:r>
          </a:p>
          <a:p>
            <a:pPr lvl="1"/>
            <a:r>
              <a:rPr lang="en-US" dirty="0" smtClean="0"/>
              <a:t>Controllers sterilize airspace</a:t>
            </a:r>
          </a:p>
          <a:p>
            <a:pPr lvl="1"/>
            <a:r>
              <a:rPr lang="en-US" dirty="0" smtClean="0"/>
              <a:t>Aircraft turns south, transponder turned off</a:t>
            </a:r>
          </a:p>
          <a:p>
            <a:r>
              <a:rPr lang="en-US" dirty="0" smtClean="0"/>
              <a:t>0819 – Call made to AA Ops Center</a:t>
            </a:r>
          </a:p>
          <a:p>
            <a:r>
              <a:rPr lang="en-US" dirty="0" smtClean="0"/>
              <a:t>Voice heard saying ‘ Nobody move. Everything will be okay’. Classified as hijacking, ATCSCC notified</a:t>
            </a:r>
          </a:p>
          <a:p>
            <a:r>
              <a:rPr lang="en-US" dirty="0" smtClean="0"/>
              <a:t>0823 – UA175 checks in with Boston Center</a:t>
            </a:r>
          </a:p>
          <a:p>
            <a:r>
              <a:rPr lang="en-US" dirty="0" smtClean="0"/>
              <a:t>0830 – Head of ATCSCC notified of hijacking</a:t>
            </a:r>
          </a:p>
          <a:p>
            <a:r>
              <a:rPr lang="en-US" dirty="0" smtClean="0"/>
              <a:t>Boston Center supervisor requests help from 102</a:t>
            </a:r>
            <a:r>
              <a:rPr lang="en-US" baseline="30000" dirty="0" smtClean="0"/>
              <a:t>nd</a:t>
            </a:r>
            <a:r>
              <a:rPr lang="en-US" dirty="0" smtClean="0"/>
              <a:t> Fighter Wing at Otis Air Base – 0837 – two F15s ready to go – NEADS (</a:t>
            </a:r>
            <a:r>
              <a:rPr lang="en-US" dirty="0" err="1" smtClean="0"/>
              <a:t>NorthEast</a:t>
            </a:r>
            <a:r>
              <a:rPr lang="en-US" dirty="0" smtClean="0"/>
              <a:t> Air Defense Sector)</a:t>
            </a:r>
          </a:p>
          <a:p>
            <a:r>
              <a:rPr lang="en-US" dirty="0" smtClean="0"/>
              <a:t>0838 – AA11 starts descent towards NYC.</a:t>
            </a:r>
          </a:p>
          <a:p>
            <a:r>
              <a:rPr lang="en-US" dirty="0" smtClean="0"/>
              <a:t>0841 – UA93 departs EWR, EWR controllers see smoke coming out of WTC.</a:t>
            </a:r>
          </a:p>
          <a:p>
            <a:r>
              <a:rPr lang="en-US" dirty="0" smtClean="0"/>
              <a:t>0850 – Message to UA Ops Center says UA175 has been hijacked. NEADS still trying to find AA11</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9/11 – How the airspace was shut down in a matter of hours</a:t>
            </a:r>
            <a:endParaRPr lang="en-US" dirty="0"/>
          </a:p>
        </p:txBody>
      </p:sp>
      <p:sp>
        <p:nvSpPr>
          <p:cNvPr id="3" name="Content Placeholder 2"/>
          <p:cNvSpPr>
            <a:spLocks noGrp="1"/>
          </p:cNvSpPr>
          <p:nvPr>
            <p:ph idx="1"/>
          </p:nvPr>
        </p:nvSpPr>
        <p:spPr>
          <a:xfrm>
            <a:off x="457200" y="1375350"/>
            <a:ext cx="8229600" cy="4720650"/>
          </a:xfrm>
        </p:spPr>
        <p:txBody>
          <a:bodyPr>
            <a:normAutofit fontScale="55000" lnSpcReduction="20000"/>
          </a:bodyPr>
          <a:lstStyle/>
          <a:p>
            <a:r>
              <a:rPr lang="en-US" dirty="0" smtClean="0"/>
              <a:t>0852 – UA175 makes turn to NYC</a:t>
            </a:r>
          </a:p>
          <a:p>
            <a:r>
              <a:rPr lang="en-US" dirty="0" smtClean="0"/>
              <a:t>0853 – NY Center declares ‘ATC Zero’</a:t>
            </a:r>
          </a:p>
          <a:p>
            <a:r>
              <a:rPr lang="en-US" dirty="0" smtClean="0"/>
              <a:t>0854 – AA77 begins to deviate from flight path</a:t>
            </a:r>
          </a:p>
          <a:p>
            <a:r>
              <a:rPr lang="en-US" dirty="0" smtClean="0"/>
              <a:t>0900 – AA stops all flights in northeast quarter of US</a:t>
            </a:r>
          </a:p>
          <a:p>
            <a:r>
              <a:rPr lang="en-US" dirty="0" smtClean="0"/>
              <a:t>0902 – First tier ground stop ordered by ATCSCC, F15s approach to protect NYC</a:t>
            </a:r>
          </a:p>
          <a:p>
            <a:r>
              <a:rPr lang="en-US" dirty="0" smtClean="0"/>
              <a:t>0903 – UA175 hits WTC</a:t>
            </a:r>
          </a:p>
          <a:p>
            <a:r>
              <a:rPr lang="en-US" dirty="0" smtClean="0"/>
              <a:t>0905 – Newark shut down</a:t>
            </a:r>
          </a:p>
          <a:p>
            <a:r>
              <a:rPr lang="en-US" dirty="0" smtClean="0"/>
              <a:t>0905 – Boston Center tells all aircraft to heighten cockpit security</a:t>
            </a:r>
          </a:p>
          <a:p>
            <a:r>
              <a:rPr lang="en-US" dirty="0" smtClean="0"/>
              <a:t>0909 – NEADS gets more fighters on standby – Langley, Andrews, Atlantic City</a:t>
            </a:r>
          </a:p>
          <a:p>
            <a:r>
              <a:rPr lang="en-US" dirty="0" smtClean="0"/>
              <a:t>0915 - American stops ALL flights in the US and orders all airborne flights to divert to nearest airport.</a:t>
            </a:r>
          </a:p>
          <a:p>
            <a:r>
              <a:rPr lang="en-US" dirty="0" smtClean="0"/>
              <a:t>0920 – ATCSCC stops all flights departing Boston, Detroit, all flights to LA.</a:t>
            </a:r>
          </a:p>
          <a:p>
            <a:r>
              <a:rPr lang="en-US" dirty="0" smtClean="0"/>
              <a:t>0923 – UA93 hijacked</a:t>
            </a:r>
          </a:p>
          <a:p>
            <a:r>
              <a:rPr lang="en-US" dirty="0" smtClean="0"/>
              <a:t>0929 – Advisory 031 issued – no flights to take off anywhere in US regardless of destination.</a:t>
            </a:r>
          </a:p>
          <a:p>
            <a:r>
              <a:rPr lang="en-US" dirty="0" smtClean="0"/>
              <a:t>0932 – AA77 hits Pentagon, airports evacuated</a:t>
            </a:r>
          </a:p>
          <a:p>
            <a:r>
              <a:rPr lang="en-US" dirty="0" smtClean="0"/>
              <a:t>0942 – All aircraft ordered out of the skies and to land immediately.</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9/11 – How the airspace was shut down in a matter of hours</a:t>
            </a:r>
            <a:endParaRPr lang="en-US" dirty="0"/>
          </a:p>
        </p:txBody>
      </p:sp>
      <p:sp>
        <p:nvSpPr>
          <p:cNvPr id="3" name="Content Placeholder 2"/>
          <p:cNvSpPr>
            <a:spLocks noGrp="1"/>
          </p:cNvSpPr>
          <p:nvPr>
            <p:ph idx="1"/>
          </p:nvPr>
        </p:nvSpPr>
        <p:spPr>
          <a:xfrm>
            <a:off x="457200" y="1375350"/>
            <a:ext cx="8229600" cy="4720650"/>
          </a:xfrm>
        </p:spPr>
        <p:txBody>
          <a:bodyPr>
            <a:normAutofit fontScale="62500" lnSpcReduction="20000"/>
          </a:bodyPr>
          <a:lstStyle/>
          <a:p>
            <a:r>
              <a:rPr lang="en-US" dirty="0" smtClean="0"/>
              <a:t>0945 – Canadian Airspace shut down, international flights not allowed to enter US airspace.</a:t>
            </a:r>
          </a:p>
          <a:p>
            <a:r>
              <a:rPr lang="en-US" dirty="0" smtClean="0"/>
              <a:t>Operation Yellow Ribbon begins – Canada opens up airspace for diverted international flights.</a:t>
            </a:r>
          </a:p>
          <a:p>
            <a:r>
              <a:rPr lang="en-US" dirty="0" smtClean="0"/>
              <a:t>0950 – all aircraft asked to tell ATC where they want to divert.</a:t>
            </a:r>
          </a:p>
          <a:p>
            <a:r>
              <a:rPr lang="en-US" dirty="0" smtClean="0"/>
              <a:t>0950 – ATCSCC stresses that ALL aircraft must land at nearest airport.</a:t>
            </a:r>
          </a:p>
          <a:p>
            <a:r>
              <a:rPr lang="en-US" dirty="0" smtClean="0"/>
              <a:t>0950 – NEADS is protecting all major cities with fighters</a:t>
            </a:r>
          </a:p>
          <a:p>
            <a:r>
              <a:rPr lang="en-US" dirty="0" smtClean="0"/>
              <a:t>0955 – Flights over Pacific </a:t>
            </a:r>
            <a:r>
              <a:rPr lang="en-US" dirty="0" err="1" smtClean="0"/>
              <a:t>enroute</a:t>
            </a:r>
            <a:r>
              <a:rPr lang="en-US" dirty="0" smtClean="0"/>
              <a:t> to mainland US told to declare emergency to land in Hawaii.</a:t>
            </a:r>
          </a:p>
          <a:p>
            <a:r>
              <a:rPr lang="en-US" dirty="0" smtClean="0"/>
              <a:t>1000 – UA93 crashes in Pennsylvania</a:t>
            </a:r>
          </a:p>
          <a:p>
            <a:r>
              <a:rPr lang="en-US" dirty="0" smtClean="0"/>
              <a:t>1020 – Boston Center declares ATC Zero, evacuates due to airborne threat.</a:t>
            </a:r>
          </a:p>
          <a:p>
            <a:r>
              <a:rPr lang="en-US" dirty="0" smtClean="0"/>
              <a:t>1216 – ATCSCC announces airspace successfully shut down – no commercial airliners flying in US.</a:t>
            </a:r>
          </a:p>
          <a:p>
            <a:r>
              <a:rPr lang="en-US" dirty="0" smtClean="0"/>
              <a:t>1530 – All international inbound flights land in the US.</a:t>
            </a:r>
          </a:p>
          <a:p>
            <a:endParaRPr lang="en-US"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9/11 – How the airspace was shut down in a matter of hours</a:t>
            </a:r>
            <a:endParaRPr lang="en-US" dirty="0"/>
          </a:p>
        </p:txBody>
      </p:sp>
      <p:pic>
        <p:nvPicPr>
          <p:cNvPr id="5" name="September 11_ FAA Closure of US Airspace.wmv">
            <a:hlinkClick r:id="" action="ppaction://media"/>
          </p:cNvPr>
          <p:cNvPicPr>
            <a:picLocks noGrp="1" noRot="1" noChangeAspect="1"/>
          </p:cNvPicPr>
          <p:nvPr>
            <p:ph idx="1"/>
            <a:videoFile r:link="rId1"/>
          </p:nvPr>
        </p:nvPicPr>
        <p:blipFill>
          <a:blip r:embed="rId4" cstate="print"/>
          <a:stretch>
            <a:fillRect/>
          </a:stretch>
        </p:blipFill>
        <p:spPr>
          <a:xfrm>
            <a:off x="1143000" y="1676400"/>
            <a:ext cx="6934200" cy="416052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ASBkground.jpg"/>
          <p:cNvPicPr>
            <a:picLocks noChangeAspect="1"/>
          </p:cNvPicPr>
          <p:nvPr/>
        </p:nvPicPr>
        <p:blipFill>
          <a:blip r:embed="rId3" cstate="print"/>
          <a:stretch>
            <a:fillRect/>
          </a:stretch>
        </p:blipFill>
        <p:spPr>
          <a:xfrm>
            <a:off x="1219200" y="457200"/>
            <a:ext cx="6605016" cy="5434450"/>
          </a:xfrm>
          <a:prstGeom prst="rect">
            <a:avLst/>
          </a:prstGeom>
        </p:spPr>
      </p:pic>
      <p:sp>
        <p:nvSpPr>
          <p:cNvPr id="2" name="Title 1"/>
          <p:cNvSpPr>
            <a:spLocks noGrp="1"/>
          </p:cNvSpPr>
          <p:nvPr>
            <p:ph type="title"/>
          </p:nvPr>
        </p:nvSpPr>
        <p:spPr>
          <a:xfrm>
            <a:off x="533400" y="2743200"/>
            <a:ext cx="8229600" cy="1143000"/>
          </a:xfrm>
        </p:spPr>
        <p:txBody>
          <a:bodyPr>
            <a:normAutofit fontScale="90000"/>
          </a:bodyPr>
          <a:lstStyle/>
          <a:p>
            <a:r>
              <a:rPr lang="en-US" b="1" dirty="0" smtClean="0"/>
              <a:t>Part 1 – How does the National Airspace System (NAS) function?</a:t>
            </a:r>
            <a:endParaRPr lang="en-US" b="1"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9/11 – How the airspace was shut down in a matter of hours</a:t>
            </a:r>
            <a:endParaRPr lang="en-US" dirty="0"/>
          </a:p>
        </p:txBody>
      </p:sp>
      <p:pic>
        <p:nvPicPr>
          <p:cNvPr id="2050" name="Picture 2" descr="- aircraft picture"/>
          <p:cNvPicPr>
            <a:picLocks noChangeAspect="1" noChangeArrowheads="1"/>
          </p:cNvPicPr>
          <p:nvPr/>
        </p:nvPicPr>
        <p:blipFill>
          <a:blip r:embed="rId3" cstate="print"/>
          <a:srcRect/>
          <a:stretch>
            <a:fillRect/>
          </a:stretch>
        </p:blipFill>
        <p:spPr bwMode="auto">
          <a:xfrm>
            <a:off x="381000" y="1524000"/>
            <a:ext cx="3730352" cy="4686301"/>
          </a:xfrm>
          <a:prstGeom prst="rect">
            <a:avLst/>
          </a:prstGeom>
          <a:noFill/>
        </p:spPr>
      </p:pic>
      <p:pic>
        <p:nvPicPr>
          <p:cNvPr id="2052" name="Picture 4" descr="- aircraft picture"/>
          <p:cNvPicPr>
            <a:picLocks noChangeAspect="1" noChangeArrowheads="1"/>
          </p:cNvPicPr>
          <p:nvPr/>
        </p:nvPicPr>
        <p:blipFill>
          <a:blip r:embed="rId4" cstate="print"/>
          <a:srcRect/>
          <a:stretch>
            <a:fillRect/>
          </a:stretch>
        </p:blipFill>
        <p:spPr bwMode="auto">
          <a:xfrm>
            <a:off x="4343400" y="2209800"/>
            <a:ext cx="4419599" cy="3366491"/>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Current Research in Air Traffic Management - </a:t>
            </a:r>
            <a:r>
              <a:rPr lang="en-US" dirty="0" err="1" smtClean="0"/>
              <a:t>NextGen</a:t>
            </a:r>
            <a:endParaRPr lang="en-US" dirty="0"/>
          </a:p>
        </p:txBody>
      </p:sp>
      <p:sp>
        <p:nvSpPr>
          <p:cNvPr id="3" name="Content Placeholder 2"/>
          <p:cNvSpPr>
            <a:spLocks noGrp="1"/>
          </p:cNvSpPr>
          <p:nvPr>
            <p:ph idx="1"/>
          </p:nvPr>
        </p:nvSpPr>
        <p:spPr>
          <a:xfrm>
            <a:off x="457200" y="1375350"/>
            <a:ext cx="8229600" cy="5330250"/>
          </a:xfrm>
        </p:spPr>
        <p:txBody>
          <a:bodyPr>
            <a:normAutofit fontScale="55000" lnSpcReduction="20000"/>
          </a:bodyPr>
          <a:lstStyle/>
          <a:p>
            <a:pPr>
              <a:buNone/>
            </a:pPr>
            <a:r>
              <a:rPr lang="en-US" dirty="0" err="1" smtClean="0"/>
              <a:t>NextGen</a:t>
            </a:r>
            <a:r>
              <a:rPr lang="en-US" dirty="0" smtClean="0"/>
              <a:t> Overview</a:t>
            </a:r>
          </a:p>
          <a:p>
            <a:r>
              <a:rPr lang="en-US" dirty="0" smtClean="0"/>
              <a:t>The Next Generation Air Transportation System (</a:t>
            </a:r>
            <a:r>
              <a:rPr lang="en-US" dirty="0" err="1" smtClean="0"/>
              <a:t>NextGen</a:t>
            </a:r>
            <a:r>
              <a:rPr lang="en-US" dirty="0" smtClean="0"/>
              <a:t>) represents a substantial and long-term change in the management and operation of the national air transportation system. </a:t>
            </a:r>
          </a:p>
          <a:p>
            <a:r>
              <a:rPr lang="en-US" dirty="0" smtClean="0"/>
              <a:t>This is a comprehensive initiative that involves not only the development of new technology, but also the leveraging of existing technologies.</a:t>
            </a:r>
          </a:p>
          <a:p>
            <a:r>
              <a:rPr lang="en-US" dirty="0" smtClean="0"/>
              <a:t>This includes satellite navigation and control of aircraft, advanced digital communications, and enhanced connectivity between all components of the national air transportation system. In the future, all airports and aircraft in the US airspace will be connected to </a:t>
            </a:r>
            <a:r>
              <a:rPr lang="en-US" dirty="0" err="1" smtClean="0"/>
              <a:t>NextGen’s</a:t>
            </a:r>
            <a:r>
              <a:rPr lang="en-US" dirty="0" smtClean="0"/>
              <a:t> advanced infrastructure and will continually share information in real-time to improve air transportation’s safety, speed, efficiency, and environmental impacts, while absorbing increased demand levels. </a:t>
            </a:r>
          </a:p>
          <a:p>
            <a:endParaRPr lang="en-US" dirty="0" smtClean="0"/>
          </a:p>
          <a:p>
            <a:pPr>
              <a:buNone/>
            </a:pPr>
            <a:r>
              <a:rPr lang="en-US" dirty="0" smtClean="0"/>
              <a:t>JPDO Overview </a:t>
            </a:r>
          </a:p>
          <a:p>
            <a:r>
              <a:rPr lang="en-US" dirty="0" err="1" smtClean="0"/>
              <a:t>NextGen</a:t>
            </a:r>
            <a:r>
              <a:rPr lang="en-US" dirty="0" smtClean="0"/>
              <a:t> was enacted in 2003 by President Bush and Congress under</a:t>
            </a:r>
          </a:p>
          <a:p>
            <a:r>
              <a:rPr lang="en-US" dirty="0" smtClean="0"/>
              <a:t>VISION 100 – Century of Aviation Reauthorization Act (P.L. 108-176). Under this initiative, Congress created the Joint Planning and Development Office (JPDO) to manage the partnerships designed to bring </a:t>
            </a:r>
            <a:r>
              <a:rPr lang="en-US" dirty="0" err="1" smtClean="0"/>
              <a:t>NextGen</a:t>
            </a:r>
            <a:r>
              <a:rPr lang="en-US" dirty="0" smtClean="0"/>
              <a:t> online.</a:t>
            </a:r>
          </a:p>
          <a:p>
            <a:endParaRPr lang="en-US" dirty="0"/>
          </a:p>
        </p:txBody>
      </p:sp>
      <p:sp>
        <p:nvSpPr>
          <p:cNvPr id="4" name="Text Placeholder 3"/>
          <p:cNvSpPr>
            <a:spLocks noGrp="1"/>
          </p:cNvSpPr>
          <p:nvPr>
            <p:ph type="body" sz="quarter" idx="12"/>
          </p:nvPr>
        </p:nvSpPr>
        <p:spPr/>
        <p:txBody>
          <a:bodyPr/>
          <a:lstStyle/>
          <a:p>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ATM R&amp;D at NASA Ames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Aviation Systems Division conducts research and development in two primary areas: air traffic management, and high-fidelity flight simulation.</a:t>
            </a:r>
          </a:p>
          <a:p>
            <a:r>
              <a:rPr lang="en-US" dirty="0" smtClean="0"/>
              <a:t>For air traffic management, researchers are creating and testing concepts to allow for up to three times today's level of aircraft in the national airspace.</a:t>
            </a:r>
          </a:p>
          <a:p>
            <a:r>
              <a:rPr lang="en-US" dirty="0" smtClean="0"/>
              <a:t>Automation and its attendant safety consequences are key foundations of the concept development. Historically, the division has developed products that have subsequently been implemented for the flying public, such as the Traffic Management Advisor, which is being deployed nationwide.</a:t>
            </a:r>
          </a:p>
          <a:p>
            <a:r>
              <a:rPr lang="en-US" dirty="0" smtClean="0"/>
              <a:t>For high-fidelity flight simulation, the division operates the world's largest flight simulator (the Vertical Motion Simulator), a Level-D 747-400 simulator, and a panoramic air traffic control tower simulator. These simulators have been used for a variety of purposes including continued training for Space Shuttle pilots, development of future spacecraft handling qualities, helicopter control system testing, Joint Strike Fighter evaluations, and accident investigations.</a:t>
            </a:r>
          </a:p>
          <a:p>
            <a:r>
              <a:rPr lang="en-US" dirty="0" smtClean="0">
                <a:solidFill>
                  <a:srgbClr val="FF0000"/>
                </a:solidFill>
              </a:rPr>
              <a:t>Personnel in the division have a variety of technical backgrounds, including guidance and control, flight mechanics, flight simulation, and computer science. Customers outside of NASA have included the FAA, DOD, DHS, DOT, NTSB, Lockheed Martin, and Boeing. </a:t>
            </a:r>
            <a:endParaRPr lang="en-US" dirty="0">
              <a:solidFill>
                <a:srgbClr val="FF0000"/>
              </a:solidFill>
            </a:endParaRPr>
          </a:p>
        </p:txBody>
      </p:sp>
      <p:sp>
        <p:nvSpPr>
          <p:cNvPr id="4" name="Text Placeholder 3"/>
          <p:cNvSpPr>
            <a:spLocks noGrp="1"/>
          </p:cNvSpPr>
          <p:nvPr>
            <p:ph type="body" sz="quarter" idx="12"/>
          </p:nvPr>
        </p:nvSpPr>
        <p:spPr/>
        <p:txBody>
          <a:bodyPr/>
          <a:lstStyle/>
          <a:p>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Careers in Air Traffic Management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Work at NASA, the FAA or airlines.</a:t>
            </a:r>
          </a:p>
          <a:p>
            <a:r>
              <a:rPr lang="en-US" dirty="0" smtClean="0"/>
              <a:t>Work at a private company (like me) who bids for contracts put out by NASA and the FAA.</a:t>
            </a:r>
          </a:p>
          <a:p>
            <a:r>
              <a:rPr lang="en-US" dirty="0" smtClean="0"/>
              <a:t>Get to work with real air traffic controllers and pilots.</a:t>
            </a:r>
          </a:p>
          <a:p>
            <a:r>
              <a:rPr lang="en-US" dirty="0" smtClean="0"/>
              <a:t>Solve interesting problems and develop concepts which will be implemented in the near future.</a:t>
            </a:r>
          </a:p>
          <a:p>
            <a:pPr lvl="1"/>
            <a:r>
              <a:rPr lang="en-US" dirty="0" smtClean="0"/>
              <a:t>The project I am currently working on will be implemented in the 2017-2018 time frame</a:t>
            </a:r>
          </a:p>
          <a:p>
            <a:pPr lvl="1"/>
            <a:r>
              <a:rPr lang="en-US" dirty="0" smtClean="0"/>
              <a:t>One of the projects I have worked on has gotten attention from the press.</a:t>
            </a:r>
          </a:p>
          <a:p>
            <a:pPr lvl="1"/>
            <a:r>
              <a:rPr lang="en-US" dirty="0" smtClean="0"/>
              <a:t>Work in an up and coming and exclusive field.</a:t>
            </a:r>
          </a:p>
          <a:p>
            <a:r>
              <a:rPr lang="en-US" dirty="0" smtClean="0"/>
              <a:t>Combine your love for aviation with logistics and optimization.</a:t>
            </a:r>
          </a:p>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In high school – take as many math and physics classes you can!</a:t>
            </a:r>
          </a:p>
          <a:p>
            <a:r>
              <a:rPr lang="en-US" dirty="0" smtClean="0"/>
              <a:t>In college – study for an Aerospace Engineering degree or an Industrial and Systems Engineering degree.</a:t>
            </a:r>
          </a:p>
          <a:p>
            <a:r>
              <a:rPr lang="en-US" dirty="0" smtClean="0"/>
              <a:t>Do undergraduate/graduate research if you can</a:t>
            </a:r>
          </a:p>
          <a:p>
            <a:pPr lvl="1"/>
            <a:r>
              <a:rPr lang="en-US" dirty="0" smtClean="0"/>
              <a:t>My undergraduate research is in use at LAX and ATL today (I had a major role in designing the VIKNN2 and RIIVR2 STARS) </a:t>
            </a:r>
          </a:p>
          <a:p>
            <a:pPr lvl="1"/>
            <a:r>
              <a:rPr lang="en-US" dirty="0" smtClean="0"/>
              <a:t>My graduate research was mentioned in this month’s issue of the Delta Sky Magazine</a:t>
            </a:r>
          </a:p>
          <a:p>
            <a:pPr lvl="1"/>
            <a:r>
              <a:rPr lang="en-US" dirty="0" smtClean="0"/>
              <a:t>Provides amazing opportunities such as jump-seating on flights across the country (I did this six times!)</a:t>
            </a:r>
          </a:p>
          <a:p>
            <a:r>
              <a:rPr lang="en-US" dirty="0" smtClean="0"/>
              <a:t>Increase your knowledge about Air Traffic Management by visiting sites on the internet and coming to Splash classes like this one!</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a:xfrm>
            <a:off x="457200" y="1066800"/>
            <a:ext cx="8229600" cy="4525963"/>
          </a:xfrm>
        </p:spPr>
        <p:txBody>
          <a:bodyPr>
            <a:normAutofit fontScale="25000" lnSpcReduction="20000"/>
          </a:bodyPr>
          <a:lstStyle/>
          <a:p>
            <a:r>
              <a:rPr lang="en-US" dirty="0" smtClean="0">
                <a:hlinkClick r:id="rId3"/>
              </a:rPr>
              <a:t>http://www.faa.gov/air_traffic/publications/atpubs/ATC/atc0201.html</a:t>
            </a:r>
            <a:endParaRPr lang="en-US" dirty="0" smtClean="0"/>
          </a:p>
          <a:p>
            <a:r>
              <a:rPr lang="en-US" dirty="0" smtClean="0">
                <a:hlinkClick r:id="rId4"/>
              </a:rPr>
              <a:t>http://en.wikipedia.org/wiki/Air_traffic_control</a:t>
            </a:r>
            <a:endParaRPr lang="en-US" dirty="0" smtClean="0"/>
          </a:p>
          <a:p>
            <a:r>
              <a:rPr lang="en-US" dirty="0" smtClean="0">
                <a:hlinkClick r:id="rId5"/>
              </a:rPr>
              <a:t>http://footflyer.com/Airline/</a:t>
            </a:r>
            <a:endParaRPr lang="en-US" dirty="0" smtClean="0"/>
          </a:p>
          <a:p>
            <a:r>
              <a:rPr lang="en-US" dirty="0" smtClean="0">
                <a:hlinkClick r:id="rId6"/>
              </a:rPr>
              <a:t>http://www.ll.mit.edu/mission/aviation/wxatmintegration/usedecisionsupport.html</a:t>
            </a:r>
            <a:endParaRPr lang="en-US" dirty="0" smtClean="0"/>
          </a:p>
          <a:p>
            <a:r>
              <a:rPr lang="en-US" dirty="0" smtClean="0">
                <a:hlinkClick r:id="rId7"/>
              </a:rPr>
              <a:t>http://www.faa.gov/air_traffic/publications/controller_staffing/media/CWP_2010.pdf</a:t>
            </a:r>
            <a:endParaRPr lang="en-US" dirty="0" smtClean="0"/>
          </a:p>
          <a:p>
            <a:r>
              <a:rPr lang="en-US" dirty="0" smtClean="0">
                <a:hlinkClick r:id="rId8"/>
              </a:rPr>
              <a:t>http://www.transtats.bts.gov/Data_Elements.aspx?Data=1</a:t>
            </a:r>
            <a:endParaRPr lang="en-US" dirty="0" smtClean="0"/>
          </a:p>
          <a:p>
            <a:r>
              <a:rPr lang="en-US" dirty="0" smtClean="0">
                <a:hlinkClick r:id="rId9"/>
              </a:rPr>
              <a:t>http://blog.aflcio.org/wp-content/uploads/2008/05/tracon_controller.jpg</a:t>
            </a:r>
            <a:endParaRPr lang="en-US" dirty="0" smtClean="0"/>
          </a:p>
          <a:p>
            <a:r>
              <a:rPr lang="en-US" dirty="0" smtClean="0">
                <a:hlinkClick r:id="rId10"/>
              </a:rPr>
              <a:t>http://www.airport-int.com/suppliers/systems-interface-limited.html</a:t>
            </a:r>
            <a:endParaRPr lang="en-US" dirty="0" smtClean="0"/>
          </a:p>
          <a:p>
            <a:r>
              <a:rPr lang="en-US" dirty="0" smtClean="0">
                <a:hlinkClick r:id="rId11"/>
              </a:rPr>
              <a:t>http://www.myptsmail.com/hotdog256/blog/wp-content/uploads/2008/12/400px-wrightflyer.jpg</a:t>
            </a:r>
            <a:endParaRPr lang="en-US" dirty="0" smtClean="0"/>
          </a:p>
          <a:p>
            <a:r>
              <a:rPr lang="en-US" dirty="0" smtClean="0">
                <a:hlinkClick r:id="rId12"/>
              </a:rPr>
              <a:t>http://www.icgov.org/site/CMSv2/image/airport/First-Air-Mail-BAT-BoeingB_80a.jpg</a:t>
            </a:r>
            <a:endParaRPr lang="en-US" dirty="0" smtClean="0"/>
          </a:p>
          <a:p>
            <a:r>
              <a:rPr lang="en-US" dirty="0" smtClean="0">
                <a:hlinkClick r:id="rId13"/>
              </a:rPr>
              <a:t>http://www.faa.gov/about/history/photo_album/air_traffic_control/index.cfm?cid=early</a:t>
            </a:r>
            <a:endParaRPr lang="en-US" dirty="0" smtClean="0"/>
          </a:p>
          <a:p>
            <a:r>
              <a:rPr lang="en-US" dirty="0" smtClean="0">
                <a:hlinkClick r:id="rId14"/>
              </a:rPr>
              <a:t>http://bluescreencomp.com/atc/smartsimulator.html</a:t>
            </a:r>
            <a:endParaRPr lang="en-US" dirty="0" smtClean="0"/>
          </a:p>
          <a:p>
            <a:r>
              <a:rPr lang="en-US" dirty="0" smtClean="0">
                <a:hlinkClick r:id="rId15"/>
              </a:rPr>
              <a:t>http://www.hf.faa.gov/webtraining/HFModel/Variance/Performance1.htm</a:t>
            </a:r>
            <a:endParaRPr lang="en-US" dirty="0" smtClean="0"/>
          </a:p>
          <a:p>
            <a:r>
              <a:rPr lang="en-US" dirty="0" smtClean="0">
                <a:hlinkClick r:id="rId16"/>
              </a:rPr>
              <a:t>http://www.theatlantic.com/technology/archive/2011/03/can-the-faa-get-rid-of-air-traffic-controllers/72019/</a:t>
            </a:r>
            <a:endParaRPr lang="en-US" dirty="0" smtClean="0"/>
          </a:p>
          <a:p>
            <a:r>
              <a:rPr lang="en-US" dirty="0" smtClean="0">
                <a:hlinkClick r:id="rId17"/>
              </a:rPr>
              <a:t>http://www.faa.gov/news/fact_sheets/news_story.cfm?newsid=8145</a:t>
            </a:r>
            <a:endParaRPr lang="en-US" dirty="0" smtClean="0"/>
          </a:p>
          <a:p>
            <a:r>
              <a:rPr lang="en-US" dirty="0" smtClean="0">
                <a:hlinkClick r:id="rId18"/>
              </a:rPr>
              <a:t>http://chasewilliston.wordpress.com/2010/03/07/75/</a:t>
            </a:r>
            <a:endParaRPr lang="en-US" dirty="0" smtClean="0"/>
          </a:p>
          <a:p>
            <a:r>
              <a:rPr lang="en-US" dirty="0" smtClean="0">
                <a:hlinkClick r:id="rId19"/>
              </a:rPr>
              <a:t>http://en.wikipedia.org/wiki/Radar</a:t>
            </a:r>
            <a:endParaRPr lang="en-US" dirty="0" smtClean="0"/>
          </a:p>
          <a:p>
            <a:r>
              <a:rPr lang="en-US" dirty="0" smtClean="0">
                <a:hlinkClick r:id="rId20"/>
              </a:rPr>
              <a:t>http://www.airtrafficatlanta.com/radar.html</a:t>
            </a:r>
            <a:endParaRPr lang="en-US" dirty="0" smtClean="0"/>
          </a:p>
          <a:p>
            <a:r>
              <a:rPr lang="en-US" dirty="0" smtClean="0">
                <a:hlinkClick r:id="rId21"/>
              </a:rPr>
              <a:t>http://en.wikipedia.org/wiki/Non-directional_beacon</a:t>
            </a:r>
            <a:endParaRPr lang="en-US" dirty="0" smtClean="0"/>
          </a:p>
          <a:p>
            <a:r>
              <a:rPr lang="en-US" dirty="0" smtClean="0">
                <a:hlinkClick r:id="rId22"/>
              </a:rPr>
              <a:t>http://www.americanflyers.net/aviationlibrary/instrument_flying_handbook/chapter_8.htm</a:t>
            </a:r>
            <a:endParaRPr lang="en-US" dirty="0" smtClean="0"/>
          </a:p>
          <a:p>
            <a:r>
              <a:rPr lang="en-US" dirty="0" smtClean="0">
                <a:hlinkClick r:id="rId23"/>
              </a:rPr>
              <a:t>http://en.wikipedia.org/wiki/Airspace_class_(United_States)</a:t>
            </a:r>
            <a:endParaRPr lang="en-US" dirty="0" smtClean="0"/>
          </a:p>
          <a:p>
            <a:r>
              <a:rPr lang="en-US" dirty="0" smtClean="0">
                <a:hlinkClick r:id="rId24"/>
              </a:rPr>
              <a:t>http://flighttraining.aopa.org/images/learntofly/Form2.jpg</a:t>
            </a:r>
            <a:endParaRPr lang="en-US" dirty="0" smtClean="0"/>
          </a:p>
          <a:p>
            <a:r>
              <a:rPr lang="en-US" dirty="0" smtClean="0">
                <a:hlinkClick r:id="rId25"/>
              </a:rPr>
              <a:t>http://en.wikipedia.org/wiki/Callsigns#FAA_aircraft_identification_regulations</a:t>
            </a:r>
            <a:endParaRPr lang="en-US" dirty="0" smtClean="0"/>
          </a:p>
          <a:p>
            <a:r>
              <a:rPr lang="en-US" dirty="0" smtClean="0">
                <a:hlinkClick r:id="rId26"/>
              </a:rPr>
              <a:t>http://flightaware.com/live/flight/DAL132/history/20110409/1330Z/KSFO/KJFK/route</a:t>
            </a:r>
            <a:endParaRPr lang="en-US" dirty="0" smtClean="0"/>
          </a:p>
          <a:p>
            <a:r>
              <a:rPr lang="en-US" dirty="0" smtClean="0">
                <a:hlinkClick r:id="rId27"/>
              </a:rPr>
              <a:t>http://en.wikipedia.org/wiki/Air_traffic_control#Ground_control</a:t>
            </a:r>
            <a:endParaRPr lang="en-US" dirty="0" smtClean="0"/>
          </a:p>
          <a:p>
            <a:r>
              <a:rPr lang="en-US" dirty="0" smtClean="0">
                <a:hlinkClick r:id="rId28"/>
              </a:rPr>
              <a:t>http://www.aero-farm.com/ubbthreads/showflat.php?Cat=0&amp;Number=272069&amp;Main=267168</a:t>
            </a:r>
            <a:endParaRPr lang="en-US" dirty="0" smtClean="0"/>
          </a:p>
          <a:p>
            <a:r>
              <a:rPr lang="en-US" dirty="0" smtClean="0">
                <a:hlinkClick r:id="rId29"/>
              </a:rPr>
              <a:t>http://www.stuckmic.com/atc-chatter/9994-tracon-facilities.html</a:t>
            </a:r>
            <a:endParaRPr lang="en-US" dirty="0" smtClean="0"/>
          </a:p>
          <a:p>
            <a:r>
              <a:rPr lang="en-US" dirty="0" smtClean="0">
                <a:hlinkClick r:id="rId30"/>
              </a:rPr>
              <a:t>http://virtualskies.arc.nasa.gov/atm/5.html</a:t>
            </a:r>
            <a:endParaRPr lang="en-US" dirty="0" smtClean="0"/>
          </a:p>
          <a:p>
            <a:r>
              <a:rPr lang="en-US" dirty="0" smtClean="0">
                <a:hlinkClick r:id="rId31"/>
              </a:rPr>
              <a:t>http://en.wikipedia.org/wiki/List_of_Area_Control_Centers#United_States</a:t>
            </a:r>
            <a:endParaRPr lang="en-US" dirty="0" smtClean="0"/>
          </a:p>
          <a:p>
            <a:r>
              <a:rPr lang="en-US" dirty="0" smtClean="0">
                <a:hlinkClick r:id="rId32"/>
              </a:rPr>
              <a:t>http://kzny.ivaousa.org/v2/images/jfk22.gif</a:t>
            </a:r>
            <a:endParaRPr lang="en-US" dirty="0" smtClean="0"/>
          </a:p>
          <a:p>
            <a:r>
              <a:rPr lang="en-US" dirty="0" smtClean="0">
                <a:hlinkClick r:id="rId33"/>
              </a:rPr>
              <a:t>http://www.flightaware.com</a:t>
            </a:r>
            <a:endParaRPr lang="en-US" dirty="0" smtClean="0"/>
          </a:p>
          <a:p>
            <a:r>
              <a:rPr lang="en-US" dirty="0" smtClean="0">
                <a:hlinkClick r:id="rId34"/>
              </a:rPr>
              <a:t>http://www.avsimrus.com/file_images/19/img26857_1.jpg</a:t>
            </a:r>
            <a:endParaRPr lang="en-US" dirty="0" smtClean="0"/>
          </a:p>
          <a:p>
            <a:r>
              <a:rPr lang="en-US" dirty="0" smtClean="0">
                <a:hlinkClick r:id="rId35"/>
              </a:rPr>
              <a:t>http://zak.vatusa.net/tutor/pacots_tutorial.htm</a:t>
            </a:r>
            <a:endParaRPr lang="en-US" dirty="0" smtClean="0"/>
          </a:p>
          <a:p>
            <a:r>
              <a:rPr lang="en-US" dirty="0" smtClean="0">
                <a:hlinkClick r:id="rId36"/>
              </a:rPr>
              <a:t>https://www.notams.jcs.mil/dinsQueryWeb/</a:t>
            </a:r>
            <a:endParaRPr lang="en-US" dirty="0" smtClean="0"/>
          </a:p>
          <a:p>
            <a:r>
              <a:rPr lang="en-US" dirty="0" smtClean="0">
                <a:hlinkClick r:id="rId37"/>
              </a:rPr>
              <a:t>http://www.fly.faa.gov/adv/adv_otherdis.jsp?advn=053&amp;adv_date=04112011&amp;facId=&amp;title=&amp;titleDate=</a:t>
            </a:r>
            <a:endParaRPr lang="en-US" dirty="0" smtClean="0"/>
          </a:p>
          <a:p>
            <a:r>
              <a:rPr lang="en-US" dirty="0" smtClean="0">
                <a:hlinkClick r:id="rId38"/>
              </a:rPr>
              <a:t>http://www.bts.gov/help/aviation/html/understanding.html</a:t>
            </a:r>
            <a:endParaRPr lang="en-US" dirty="0" smtClean="0"/>
          </a:p>
          <a:p>
            <a:r>
              <a:rPr lang="en-US" dirty="0" smtClean="0">
                <a:hlinkClick r:id="rId39"/>
              </a:rPr>
              <a:t>http://www.faa.gov/about/office_org/headquarters_offices/ato/service_units/systemops/atcscc/</a:t>
            </a:r>
            <a:endParaRPr lang="en-US" dirty="0" smtClean="0"/>
          </a:p>
          <a:p>
            <a:r>
              <a:rPr lang="en-US" dirty="0" smtClean="0">
                <a:hlinkClick r:id="rId40"/>
              </a:rPr>
              <a:t>http://en.wikipedia.org/wiki/Ground_delay_program</a:t>
            </a:r>
            <a:endParaRPr lang="en-US" dirty="0" smtClean="0"/>
          </a:p>
          <a:p>
            <a:r>
              <a:rPr lang="en-US" dirty="0" smtClean="0">
                <a:hlinkClick r:id="rId41"/>
              </a:rPr>
              <a:t>http://en.wikipedia.org/wiki/Visual_meteorological_conditions</a:t>
            </a:r>
            <a:endParaRPr lang="en-US" dirty="0" smtClean="0"/>
          </a:p>
          <a:p>
            <a:r>
              <a:rPr lang="en-US" dirty="0" smtClean="0">
                <a:hlinkClick r:id="rId42"/>
              </a:rPr>
              <a:t>http://www.paramountbusinessjets.com/charterterms/instrument_meteorological_conditions.php</a:t>
            </a:r>
            <a:endParaRPr lang="en-US" dirty="0" smtClean="0"/>
          </a:p>
          <a:p>
            <a:r>
              <a:rPr lang="en-US" dirty="0" smtClean="0">
                <a:hlinkClick r:id="rId43"/>
              </a:rPr>
              <a:t>http://www.fly.faa.gov/ois/</a:t>
            </a:r>
            <a:endParaRPr lang="en-US" dirty="0" smtClean="0"/>
          </a:p>
          <a:p>
            <a:r>
              <a:rPr lang="en-US" dirty="0" smtClean="0">
                <a:hlinkClick r:id="rId44"/>
              </a:rPr>
              <a:t>http://www.flightglobal.com/blogs/left-field/2008/08/</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ATC around the world in 24 hrs- video</a:t>
            </a:r>
            <a:endParaRPr lang="en-US" dirty="0"/>
          </a:p>
        </p:txBody>
      </p:sp>
      <p:pic>
        <p:nvPicPr>
          <p:cNvPr id="4" name="WorldAirTraffic0-24h.wmv">
            <a:hlinkClick r:id="" action="ppaction://media"/>
          </p:cNvPr>
          <p:cNvPicPr>
            <a:picLocks noGrp="1" noRot="1" noChangeAspect="1"/>
          </p:cNvPicPr>
          <p:nvPr>
            <p:ph idx="1"/>
            <a:videoFile r:link="rId1"/>
          </p:nvPr>
        </p:nvPicPr>
        <p:blipFill>
          <a:blip r:embed="rId4" cstate="print"/>
          <a:stretch>
            <a:fillRect/>
          </a:stretch>
        </p:blipFill>
        <p:spPr>
          <a:xfrm>
            <a:off x="495300" y="1278175"/>
            <a:ext cx="81534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ATC Quick Facts</a:t>
            </a:r>
            <a:endParaRPr lang="en-US" dirty="0"/>
          </a:p>
        </p:txBody>
      </p:sp>
      <p:sp>
        <p:nvSpPr>
          <p:cNvPr id="3" name="Content Placeholder 2"/>
          <p:cNvSpPr>
            <a:spLocks noGrp="1"/>
          </p:cNvSpPr>
          <p:nvPr>
            <p:ph idx="1"/>
          </p:nvPr>
        </p:nvSpPr>
        <p:spPr>
          <a:xfrm>
            <a:off x="457200" y="1600200"/>
            <a:ext cx="4648200" cy="4800600"/>
          </a:xfrm>
        </p:spPr>
        <p:txBody>
          <a:bodyPr>
            <a:normAutofit fontScale="70000" lnSpcReduction="20000"/>
          </a:bodyPr>
          <a:lstStyle/>
          <a:p>
            <a:r>
              <a:rPr lang="en-US" sz="3400" dirty="0" smtClean="0"/>
              <a:t>More than 15,000 federal air traffic controllers in airport control towers, terminal radar approach control (TRACON), air route traffic control center (ARTCC).(2010)</a:t>
            </a:r>
          </a:p>
          <a:p>
            <a:r>
              <a:rPr lang="en-US" sz="3400" dirty="0" smtClean="0"/>
              <a:t>Additional 1,250 civilian contract controllers</a:t>
            </a:r>
          </a:p>
          <a:p>
            <a:r>
              <a:rPr lang="en-US" sz="3400" dirty="0" smtClean="0"/>
              <a:t>9,000 military controllers (2010)</a:t>
            </a:r>
          </a:p>
          <a:p>
            <a:r>
              <a:rPr lang="en-US" sz="3400" dirty="0" smtClean="0"/>
              <a:t>Control over 24.6 million square miles of international oceanic airspace delegated to the US in addition to domestic airspace</a:t>
            </a:r>
          </a:p>
          <a:p>
            <a:endParaRPr lang="en-US" dirty="0"/>
          </a:p>
        </p:txBody>
      </p:sp>
      <p:pic>
        <p:nvPicPr>
          <p:cNvPr id="29698" name="Picture 2" descr="http://blog.aflcio.org/wp-content/uploads/2008/05/tracon_controller.jpg"/>
          <p:cNvPicPr>
            <a:picLocks noChangeAspect="1" noChangeArrowheads="1"/>
          </p:cNvPicPr>
          <p:nvPr/>
        </p:nvPicPr>
        <p:blipFill>
          <a:blip r:embed="rId3" cstate="print"/>
          <a:srcRect/>
          <a:stretch>
            <a:fillRect/>
          </a:stretch>
        </p:blipFill>
        <p:spPr bwMode="auto">
          <a:xfrm>
            <a:off x="5486400" y="2362200"/>
            <a:ext cx="2857500" cy="226695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1689</TotalTime>
  <Words>7174</Words>
  <Application>Microsoft Office PowerPoint</Application>
  <PresentationFormat>On-screen Show (4:3)</PresentationFormat>
  <Paragraphs>863</Paragraphs>
  <Slides>75</Slides>
  <Notes>73</Notes>
  <HiddenSlides>0</HiddenSlides>
  <MMClips>26</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Office Theme</vt:lpstr>
      <vt:lpstr>Air Traffic Management 101</vt:lpstr>
      <vt:lpstr>About the presenter</vt:lpstr>
      <vt:lpstr>What is Air Traffic Control (ATC)?</vt:lpstr>
      <vt:lpstr>Other ATC functions</vt:lpstr>
      <vt:lpstr>The difference between ATC and ATM</vt:lpstr>
      <vt:lpstr>What is air traffic management?</vt:lpstr>
      <vt:lpstr>Part 1 – How does the National Airspace System (NAS) function?</vt:lpstr>
      <vt:lpstr>ATC around the world in 24 hrs- video</vt:lpstr>
      <vt:lpstr>ATC Quick Facts</vt:lpstr>
      <vt:lpstr>ATC Quick Facts cont.</vt:lpstr>
      <vt:lpstr>History of ATC</vt:lpstr>
      <vt:lpstr>History of ATC cont.</vt:lpstr>
      <vt:lpstr>History of ATC cont.</vt:lpstr>
      <vt:lpstr>History of ATC cont.</vt:lpstr>
      <vt:lpstr>History of ATC cont.</vt:lpstr>
      <vt:lpstr>History of ATC cont.</vt:lpstr>
      <vt:lpstr>The Future of ATC</vt:lpstr>
      <vt:lpstr>How does an aircraft navigate from A to B? How does ATC manage flights?</vt:lpstr>
      <vt:lpstr>Radar – the backbone of today’s ATC System</vt:lpstr>
      <vt:lpstr>Two main types of aviation radar</vt:lpstr>
      <vt:lpstr>Basic aviation conventions</vt:lpstr>
      <vt:lpstr>Navigation Aids</vt:lpstr>
      <vt:lpstr>Navigation Aides cont.</vt:lpstr>
      <vt:lpstr>Types of flights</vt:lpstr>
      <vt:lpstr>Airspace Structure</vt:lpstr>
      <vt:lpstr>Airspace Structure cont.</vt:lpstr>
      <vt:lpstr>Airspace Structure cont.</vt:lpstr>
      <vt:lpstr>Airspace Structure – Special Use Airspace (SUA)</vt:lpstr>
      <vt:lpstr>Callsigns</vt:lpstr>
      <vt:lpstr>Airport Codes</vt:lpstr>
      <vt:lpstr>ICAO Airport Codes</vt:lpstr>
      <vt:lpstr>Commercial aircraft flight plan</vt:lpstr>
      <vt:lpstr>Graphical depiction of DAL132 flight plan</vt:lpstr>
      <vt:lpstr>Ground Control at KSFO</vt:lpstr>
      <vt:lpstr>DAL132 – on the ground at SFO</vt:lpstr>
      <vt:lpstr>Local or Tower Control</vt:lpstr>
      <vt:lpstr>Departure/Approach Control or TRACON</vt:lpstr>
      <vt:lpstr>NorCal TRACON </vt:lpstr>
      <vt:lpstr>SID – Standard Instrument Departure</vt:lpstr>
      <vt:lpstr>Air route traffic control center (ARTCC)</vt:lpstr>
      <vt:lpstr>US ARTCCs</vt:lpstr>
      <vt:lpstr>ARTCC details – ZDV Denver Center</vt:lpstr>
      <vt:lpstr>Back to DAL132….</vt:lpstr>
      <vt:lpstr>STAR – Standard Terminal Arrival Route</vt:lpstr>
      <vt:lpstr>DAL132 – In New York TRACON</vt:lpstr>
      <vt:lpstr>DAL132 – Final Approach to Landing</vt:lpstr>
      <vt:lpstr>Spacing on final approach</vt:lpstr>
      <vt:lpstr>DAL132 – With JFK Ground and taxiing to the gate.</vt:lpstr>
      <vt:lpstr>Recent Accident at New York-JFK</vt:lpstr>
      <vt:lpstr>Air Traffic Management Techniques</vt:lpstr>
      <vt:lpstr>Maintaining separation between aircraft.</vt:lpstr>
      <vt:lpstr>Flying over the ocean</vt:lpstr>
      <vt:lpstr>NATS – North Atlantic Track System</vt:lpstr>
      <vt:lpstr>Pacific Ocean - PACOTS</vt:lpstr>
      <vt:lpstr>Delays – Some Statistics</vt:lpstr>
      <vt:lpstr>Delays – The Sun is shining in SFO, why is my flight to ATL delayed???</vt:lpstr>
      <vt:lpstr>The Air Traffic Control System Command Center (ATCSCC)</vt:lpstr>
      <vt:lpstr>How are flights delayed? </vt:lpstr>
      <vt:lpstr>More on the AAR…</vt:lpstr>
      <vt:lpstr>AAR table for ATL</vt:lpstr>
      <vt:lpstr>How do you increase separation between flights?</vt:lpstr>
      <vt:lpstr>Meter Fixes</vt:lpstr>
      <vt:lpstr>NASA’s Traffic Management Advisor (TMA)</vt:lpstr>
      <vt:lpstr>Back to your flight from SFO to ATL…. Possible Meter Fixes in ATL</vt:lpstr>
      <vt:lpstr>What would happen if the RMG meter fix is closed?</vt:lpstr>
      <vt:lpstr>9/11 – How the airspace was shut down in a matter of hours</vt:lpstr>
      <vt:lpstr>9/11 – How the airspace was shut down in a matter of hours</vt:lpstr>
      <vt:lpstr>9/11 – How the airspace was shut down in a matter of hours</vt:lpstr>
      <vt:lpstr>9/11 – How the airspace was shut down in a matter of hours</vt:lpstr>
      <vt:lpstr>9/11 – How the airspace was shut down in a matter of hours</vt:lpstr>
      <vt:lpstr>Current Research in Air Traffic Management - NextGen</vt:lpstr>
      <vt:lpstr>ATM R&amp;D at NASA Ames</vt:lpstr>
      <vt:lpstr>Careers in Air Traffic Management</vt:lpstr>
      <vt:lpstr>Education???</vt:lpstr>
      <vt:lpstr>Sources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 Traffic Management 101</dc:title>
  <dc:creator>Gaurav Nagle</dc:creator>
  <cp:lastModifiedBy>Gaurav Nagle</cp:lastModifiedBy>
  <cp:revision>292</cp:revision>
  <dcterms:created xsi:type="dcterms:W3CDTF">2011-04-09T19:18:46Z</dcterms:created>
  <dcterms:modified xsi:type="dcterms:W3CDTF">2011-04-16T22:46:13Z</dcterms:modified>
</cp:coreProperties>
</file>