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5" r:id="rId10"/>
    <p:sldId id="264" r:id="rId11"/>
    <p:sldId id="267" r:id="rId12"/>
    <p:sldId id="266" r:id="rId13"/>
    <p:sldId id="268" r:id="rId14"/>
    <p:sldId id="269" r:id="rId15"/>
    <p:sldId id="273" r:id="rId16"/>
    <p:sldId id="270" r:id="rId17"/>
    <p:sldId id="271" r:id="rId18"/>
    <p:sldId id="272" r:id="rId19"/>
    <p:sldId id="274" r:id="rId20"/>
    <p:sldId id="275" r:id="rId21"/>
    <p:sldId id="276" r:id="rId22"/>
    <p:sldId id="277" r:id="rId23"/>
    <p:sldId id="278" r:id="rId24"/>
    <p:sldId id="279" r:id="rId25"/>
    <p:sldId id="280" r:id="rId26"/>
    <p:sldId id="288" r:id="rId27"/>
    <p:sldId id="289" r:id="rId28"/>
    <p:sldId id="290" r:id="rId29"/>
    <p:sldId id="291" r:id="rId30"/>
    <p:sldId id="292" r:id="rId31"/>
    <p:sldId id="293" r:id="rId32"/>
    <p:sldId id="287" r:id="rId33"/>
    <p:sldId id="282" r:id="rId34"/>
    <p:sldId id="281" r:id="rId35"/>
    <p:sldId id="283" r:id="rId36"/>
    <p:sldId id="284" r:id="rId37"/>
    <p:sldId id="285" r:id="rId38"/>
    <p:sldId id="286"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43" autoAdjust="0"/>
    <p:restoredTop sz="94660"/>
  </p:normalViewPr>
  <p:slideViewPr>
    <p:cSldViewPr>
      <p:cViewPr>
        <p:scale>
          <a:sx n="70" d="100"/>
          <a:sy n="70" d="100"/>
        </p:scale>
        <p:origin x="-158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E19BD5D-CC7F-411B-AE55-DF14DD6B172A}" type="datetimeFigureOut">
              <a:rPr lang="en-US" smtClean="0"/>
              <a:t>4/21/2012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243C24E-DB82-4E13-908E-05695FB3074B}"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19BD5D-CC7F-411B-AE55-DF14DD6B172A}" type="datetimeFigureOut">
              <a:rPr lang="en-US" smtClean="0"/>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3C24E-DB82-4E13-908E-05695FB3074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243C24E-DB82-4E13-908E-05695FB3074B}"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19BD5D-CC7F-411B-AE55-DF14DD6B172A}" type="datetimeFigureOut">
              <a:rPr lang="en-US" smtClean="0"/>
              <a:t>4/21/2012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E19BD5D-CC7F-411B-AE55-DF14DD6B172A}" type="datetimeFigureOut">
              <a:rPr lang="en-US" smtClean="0"/>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243C24E-DB82-4E13-908E-05695FB3074B}"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E19BD5D-CC7F-411B-AE55-DF14DD6B172A}" type="datetimeFigureOut">
              <a:rPr lang="en-US" smtClean="0"/>
              <a:t>4/21/2012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243C24E-DB82-4E13-908E-05695FB3074B}"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E19BD5D-CC7F-411B-AE55-DF14DD6B172A}" type="datetimeFigureOut">
              <a:rPr lang="en-US" smtClean="0"/>
              <a:t>4/21/2012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3C24E-DB82-4E13-908E-05695FB3074B}"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E19BD5D-CC7F-411B-AE55-DF14DD6B172A}" type="datetimeFigureOut">
              <a:rPr lang="en-US" smtClean="0"/>
              <a:t>4/21/2012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243C24E-DB82-4E13-908E-05695FB3074B}"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19BD5D-CC7F-411B-AE55-DF14DD6B172A}" type="datetimeFigureOut">
              <a:rPr lang="en-US" smtClean="0"/>
              <a:t>4/21/2012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243C24E-DB82-4E13-908E-05695FB307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E19BD5D-CC7F-411B-AE55-DF14DD6B172A}" type="datetimeFigureOut">
              <a:rPr lang="en-US" smtClean="0"/>
              <a:t>4/21/2012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243C24E-DB82-4E13-908E-05695FB307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243C24E-DB82-4E13-908E-05695FB3074B}"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E19BD5D-CC7F-411B-AE55-DF14DD6B172A}" type="datetimeFigureOut">
              <a:rPr lang="en-US" smtClean="0"/>
              <a:t>4/21/2012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243C24E-DB82-4E13-908E-05695FB3074B}"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E19BD5D-CC7F-411B-AE55-DF14DD6B172A}" type="datetimeFigureOut">
              <a:rPr lang="en-US" smtClean="0"/>
              <a:t>4/21/2012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E19BD5D-CC7F-411B-AE55-DF14DD6B172A}" type="datetimeFigureOut">
              <a:rPr lang="en-US" smtClean="0"/>
              <a:t>4/21/2012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243C24E-DB82-4E13-908E-05695FB3074B}"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ytimes.com/2011/10/30/sports/ncaafootball/stanford-defeats-usc-in-overtime.html?_r=2&amp;ref=sports" TargetMode="External"/><Relationship Id="rId2" Type="http://schemas.openxmlformats.org/officeDocument/2006/relationships/hyperlink" Target="http://www.sfgate.com/cgi-bin/article.cgi?f=/c/a/2011/10/29/SP781LO4QL.DT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hyperlink" Target="http://www.gostanford.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Joseph Beyda</a:t>
            </a:r>
            <a:endParaRPr lang="en-US" dirty="0"/>
          </a:p>
        </p:txBody>
      </p:sp>
      <p:sp>
        <p:nvSpPr>
          <p:cNvPr id="2" name="Title 1"/>
          <p:cNvSpPr>
            <a:spLocks noGrp="1"/>
          </p:cNvSpPr>
          <p:nvPr>
            <p:ph type="ctrTitle"/>
          </p:nvPr>
        </p:nvSpPr>
        <p:spPr/>
        <p:txBody>
          <a:bodyPr>
            <a:normAutofit/>
          </a:bodyPr>
          <a:lstStyle/>
          <a:p>
            <a:r>
              <a:rPr lang="en-US" dirty="0" smtClean="0"/>
              <a:t>A Behind-the-Scenes Look at Sports Journalism</a:t>
            </a:r>
            <a:endParaRPr lang="en-US" dirty="0"/>
          </a:p>
        </p:txBody>
      </p:sp>
    </p:spTree>
    <p:extLst>
      <p:ext uri="{BB962C8B-B14F-4D97-AF65-F5344CB8AC3E}">
        <p14:creationId xmlns:p14="http://schemas.microsoft.com/office/powerpoint/2010/main" val="564594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a:t>
            </a:r>
            <a:endParaRPr lang="en-US" dirty="0"/>
          </a:p>
        </p:txBody>
      </p:sp>
      <p:sp>
        <p:nvSpPr>
          <p:cNvPr id="3" name="Content Placeholder 2"/>
          <p:cNvSpPr>
            <a:spLocks noGrp="1"/>
          </p:cNvSpPr>
          <p:nvPr>
            <p:ph sz="quarter" idx="1"/>
          </p:nvPr>
        </p:nvSpPr>
        <p:spPr/>
        <p:txBody>
          <a:bodyPr/>
          <a:lstStyle/>
          <a:p>
            <a:r>
              <a:rPr lang="en-US" dirty="0" smtClean="0"/>
              <a:t>Infrastructure behind the publishing of content</a:t>
            </a:r>
          </a:p>
          <a:p>
            <a:r>
              <a:rPr lang="en-US" dirty="0" smtClean="0"/>
              <a:t>ESPN has 5,700 employees, but this accounts for much more than anch0rs, broadcasters, and writers</a:t>
            </a:r>
          </a:p>
          <a:p>
            <a:pPr lvl="1"/>
            <a:r>
              <a:rPr lang="en-US" dirty="0" smtClean="0"/>
              <a:t>Pre-production: script-writing, research (ESPN Stats and Info), graphic design</a:t>
            </a:r>
          </a:p>
          <a:p>
            <a:pPr lvl="1"/>
            <a:r>
              <a:rPr lang="en-US" dirty="0" smtClean="0"/>
              <a:t>On-set production: producers, </a:t>
            </a:r>
            <a:r>
              <a:rPr lang="en-US" dirty="0"/>
              <a:t>camera crews, makeup artists, </a:t>
            </a:r>
            <a:r>
              <a:rPr lang="en-US" dirty="0" smtClean="0"/>
              <a:t>etc.</a:t>
            </a:r>
          </a:p>
          <a:p>
            <a:pPr lvl="1"/>
            <a:r>
              <a:rPr lang="en-US" dirty="0" smtClean="0"/>
              <a:t>Post-production: video and audio editing</a:t>
            </a:r>
          </a:p>
        </p:txBody>
      </p:sp>
    </p:spTree>
    <p:extLst>
      <p:ext uri="{BB962C8B-B14F-4D97-AF65-F5344CB8AC3E}">
        <p14:creationId xmlns:p14="http://schemas.microsoft.com/office/powerpoint/2010/main" val="142991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tretchinternet.com/blog/wp-content/uploads/2011/09/Screen-shot-2011-09-29-at-4.27.04-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90" y="914400"/>
            <a:ext cx="858491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560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a:t>
            </a:r>
            <a:endParaRPr lang="en-US" dirty="0"/>
          </a:p>
        </p:txBody>
      </p:sp>
      <p:sp>
        <p:nvSpPr>
          <p:cNvPr id="3" name="Content Placeholder 2"/>
          <p:cNvSpPr>
            <a:spLocks noGrp="1"/>
          </p:cNvSpPr>
          <p:nvPr>
            <p:ph sz="quarter" idx="1"/>
          </p:nvPr>
        </p:nvSpPr>
        <p:spPr/>
        <p:txBody>
          <a:bodyPr/>
          <a:lstStyle/>
          <a:p>
            <a:r>
              <a:rPr lang="en-US" dirty="0" smtClean="0"/>
              <a:t>Infrastructure behind the publishing of content</a:t>
            </a:r>
          </a:p>
          <a:p>
            <a:r>
              <a:rPr lang="en-US" dirty="0" smtClean="0"/>
              <a:t>ESPN has 5,700 employees, but this accounts for much more than anch0rs, broadcasters, and writers</a:t>
            </a:r>
          </a:p>
          <a:p>
            <a:pPr lvl="1"/>
            <a:r>
              <a:rPr lang="en-US" dirty="0" smtClean="0"/>
              <a:t>Pre-production: script-writing, research (ESPN Stats and Info), graphic design</a:t>
            </a:r>
          </a:p>
          <a:p>
            <a:pPr lvl="1"/>
            <a:r>
              <a:rPr lang="en-US" dirty="0"/>
              <a:t>On-set production: producers, camera </a:t>
            </a:r>
            <a:r>
              <a:rPr lang="en-US" dirty="0" smtClean="0"/>
              <a:t>crews, </a:t>
            </a:r>
            <a:r>
              <a:rPr lang="en-US" dirty="0"/>
              <a:t>etc.</a:t>
            </a:r>
          </a:p>
          <a:p>
            <a:pPr lvl="1"/>
            <a:r>
              <a:rPr lang="en-US" dirty="0" smtClean="0"/>
              <a:t>Post-production: video and audio editing</a:t>
            </a:r>
          </a:p>
          <a:p>
            <a:pPr lvl="1"/>
            <a:r>
              <a:rPr lang="en-US" dirty="0" smtClean="0"/>
              <a:t>Online content: editors, webmasters</a:t>
            </a:r>
            <a:endParaRPr lang="en-US" dirty="0"/>
          </a:p>
        </p:txBody>
      </p:sp>
    </p:spTree>
    <p:extLst>
      <p:ext uri="{BB962C8B-B14F-4D97-AF65-F5344CB8AC3E}">
        <p14:creationId xmlns:p14="http://schemas.microsoft.com/office/powerpoint/2010/main" val="1415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News Cycle</a:t>
            </a:r>
            <a:endParaRPr lang="en-US" dirty="0"/>
          </a:p>
        </p:txBody>
      </p:sp>
      <p:pic>
        <p:nvPicPr>
          <p:cNvPr id="1026" name="Picture 2" descr="http://25.media.tumblr.com/tumblr_lbzlv5aAVP1qzcakoo1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06676"/>
            <a:ext cx="4143008" cy="45655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0" y="5791200"/>
            <a:ext cx="2057400" cy="369332"/>
          </a:xfrm>
          <a:prstGeom prst="rect">
            <a:avLst/>
          </a:prstGeom>
          <a:noFill/>
        </p:spPr>
        <p:txBody>
          <a:bodyPr wrap="square" rtlCol="0">
            <a:spAutoFit/>
          </a:bodyPr>
          <a:lstStyle/>
          <a:p>
            <a:r>
              <a:rPr lang="en-US" i="1" dirty="0" smtClean="0"/>
              <a:t>-The New Yorker</a:t>
            </a:r>
            <a:endParaRPr lang="en-US" i="1" dirty="0"/>
          </a:p>
        </p:txBody>
      </p:sp>
    </p:spTree>
    <p:extLst>
      <p:ext uri="{BB962C8B-B14F-4D97-AF65-F5344CB8AC3E}">
        <p14:creationId xmlns:p14="http://schemas.microsoft.com/office/powerpoint/2010/main" val="226186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A Day in the Life of a Sports Journalist</a:t>
            </a:r>
            <a:endParaRPr lang="en-US" dirty="0"/>
          </a:p>
        </p:txBody>
      </p:sp>
      <p:pic>
        <p:nvPicPr>
          <p:cNvPr id="2050" name="Picture 2" descr="http://mlblogssnaggingbaseballs.files.wordpress.com/2011/09/24_comerica_park_press_box.jpg?w=550&amp;h=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743200"/>
            <a:ext cx="4876800" cy="354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106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sports stories</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b="1" dirty="0" smtClean="0"/>
              <a:t>Previews: </a:t>
            </a:r>
            <a:r>
              <a:rPr lang="en-US" dirty="0" smtClean="0"/>
              <a:t>leading up to a game</a:t>
            </a:r>
          </a:p>
          <a:p>
            <a:pPr marL="514350" indent="-514350">
              <a:buFont typeface="+mj-lt"/>
              <a:buAutoNum type="arabicPeriod"/>
            </a:pPr>
            <a:r>
              <a:rPr lang="en-US" b="1" dirty="0" smtClean="0"/>
              <a:t>Recaps: </a:t>
            </a:r>
            <a:r>
              <a:rPr lang="en-US" dirty="0" smtClean="0"/>
              <a:t>after a game</a:t>
            </a:r>
          </a:p>
          <a:p>
            <a:pPr marL="514350" indent="-514350">
              <a:buFont typeface="+mj-lt"/>
              <a:buAutoNum type="arabicPeriod"/>
            </a:pPr>
            <a:r>
              <a:rPr lang="en-US" b="1" dirty="0" smtClean="0"/>
              <a:t>Features: </a:t>
            </a:r>
            <a:r>
              <a:rPr lang="en-US" dirty="0" smtClean="0"/>
              <a:t>a certain player, coach, position group, or even the team as a whole (with a very specific angle)</a:t>
            </a:r>
          </a:p>
          <a:p>
            <a:pPr marL="514350" indent="-514350">
              <a:buFont typeface="+mj-lt"/>
              <a:buAutoNum type="arabicPeriod"/>
            </a:pPr>
            <a:r>
              <a:rPr lang="en-US" b="1" dirty="0" smtClean="0"/>
              <a:t>Columns: </a:t>
            </a:r>
            <a:r>
              <a:rPr lang="en-US" dirty="0" smtClean="0"/>
              <a:t>a “sports editorial”; highly-personalized voice, humor and particular attention to style</a:t>
            </a:r>
          </a:p>
          <a:p>
            <a:pPr marL="514350" indent="-514350">
              <a:buFont typeface="+mj-lt"/>
              <a:buAutoNum type="arabicPeriod"/>
            </a:pPr>
            <a:r>
              <a:rPr lang="en-US" b="1" dirty="0" smtClean="0"/>
              <a:t>Blog posts: </a:t>
            </a:r>
            <a:r>
              <a:rPr lang="en-US" dirty="0" smtClean="0"/>
              <a:t>shorter than a column, more regular, and more breaking</a:t>
            </a:r>
            <a:endParaRPr lang="en-US" dirty="0"/>
          </a:p>
        </p:txBody>
      </p:sp>
    </p:spTree>
    <p:extLst>
      <p:ext uri="{BB962C8B-B14F-4D97-AF65-F5344CB8AC3E}">
        <p14:creationId xmlns:p14="http://schemas.microsoft.com/office/powerpoint/2010/main" val="335322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Game: Do your homework!</a:t>
            </a:r>
            <a:endParaRPr lang="en-US" dirty="0"/>
          </a:p>
        </p:txBody>
      </p:sp>
      <p:sp>
        <p:nvSpPr>
          <p:cNvPr id="3" name="Content Placeholder 2"/>
          <p:cNvSpPr>
            <a:spLocks noGrp="1"/>
          </p:cNvSpPr>
          <p:nvPr>
            <p:ph sz="quarter" idx="1"/>
          </p:nvPr>
        </p:nvSpPr>
        <p:spPr/>
        <p:txBody>
          <a:bodyPr/>
          <a:lstStyle/>
          <a:p>
            <a:r>
              <a:rPr lang="en-US" dirty="0" smtClean="0"/>
              <a:t>How has each team been doing recently? Why? Against whom?</a:t>
            </a:r>
          </a:p>
          <a:p>
            <a:r>
              <a:rPr lang="en-US" dirty="0" smtClean="0"/>
              <a:t>Have the teams played before?</a:t>
            </a:r>
          </a:p>
          <a:p>
            <a:r>
              <a:rPr lang="en-US" dirty="0" smtClean="0"/>
              <a:t>What are the larger implications of the game? Making the postseason? Winning the conference? Breaking an individual or team record?</a:t>
            </a:r>
          </a:p>
          <a:p>
            <a:r>
              <a:rPr lang="en-US" dirty="0" smtClean="0"/>
              <a:t>Which players should I be watching for?</a:t>
            </a:r>
          </a:p>
          <a:p>
            <a:pPr lvl="1"/>
            <a:r>
              <a:rPr lang="en-US" dirty="0" smtClean="0"/>
              <a:t>Who has been playing particularly well?</a:t>
            </a:r>
          </a:p>
          <a:p>
            <a:pPr lvl="1"/>
            <a:r>
              <a:rPr lang="en-US" dirty="0" smtClean="0"/>
              <a:t>Who has been struggling?</a:t>
            </a:r>
          </a:p>
          <a:p>
            <a:endParaRPr lang="en-US" dirty="0" smtClean="0"/>
          </a:p>
        </p:txBody>
      </p:sp>
    </p:spTree>
    <p:extLst>
      <p:ext uri="{BB962C8B-B14F-4D97-AF65-F5344CB8AC3E}">
        <p14:creationId xmlns:p14="http://schemas.microsoft.com/office/powerpoint/2010/main" val="17308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Game: How to Take Notes</a:t>
            </a:r>
            <a:endParaRPr lang="en-US" dirty="0"/>
          </a:p>
        </p:txBody>
      </p:sp>
      <p:sp>
        <p:nvSpPr>
          <p:cNvPr id="3" name="Content Placeholder 2"/>
          <p:cNvSpPr>
            <a:spLocks noGrp="1"/>
          </p:cNvSpPr>
          <p:nvPr>
            <p:ph sz="quarter" idx="1"/>
          </p:nvPr>
        </p:nvSpPr>
        <p:spPr/>
        <p:txBody>
          <a:bodyPr/>
          <a:lstStyle/>
          <a:p>
            <a:r>
              <a:rPr lang="en-US" dirty="0" smtClean="0"/>
              <a:t>Play-by-play: don’t get down everything unless you </a:t>
            </a:r>
            <a:r>
              <a:rPr lang="en-US" i="1" dirty="0" smtClean="0"/>
              <a:t>absolutely</a:t>
            </a:r>
            <a:r>
              <a:rPr lang="en-US" dirty="0"/>
              <a:t> </a:t>
            </a:r>
            <a:r>
              <a:rPr lang="en-US" dirty="0" smtClean="0"/>
              <a:t>have enough time</a:t>
            </a:r>
          </a:p>
          <a:p>
            <a:pPr lvl="1"/>
            <a:r>
              <a:rPr lang="en-US" dirty="0" smtClean="0"/>
              <a:t>Basketball vs. baseball, for example</a:t>
            </a:r>
          </a:p>
          <a:p>
            <a:pPr lvl="1"/>
            <a:r>
              <a:rPr lang="en-US" dirty="0" smtClean="0"/>
              <a:t>Emphasize key moments</a:t>
            </a:r>
          </a:p>
          <a:p>
            <a:r>
              <a:rPr lang="en-US" dirty="0" smtClean="0"/>
              <a:t>Note how your prior research is coming into play</a:t>
            </a:r>
          </a:p>
          <a:p>
            <a:r>
              <a:rPr lang="en-US" dirty="0" smtClean="0"/>
              <a:t>Know which stats you have access to, where/who to get them, and when you will have them</a:t>
            </a:r>
          </a:p>
          <a:p>
            <a:pPr lvl="1"/>
            <a:r>
              <a:rPr lang="en-US" dirty="0" smtClean="0"/>
              <a:t>Keep simple stats if needed</a:t>
            </a:r>
          </a:p>
          <a:p>
            <a:r>
              <a:rPr lang="en-US" dirty="0" smtClean="0"/>
              <a:t>Draft potential interview questions</a:t>
            </a:r>
          </a:p>
          <a:p>
            <a:r>
              <a:rPr lang="en-US" dirty="0" smtClean="0"/>
              <a:t>Start writing pieces of your chronology</a:t>
            </a:r>
            <a:endParaRPr lang="en-US" dirty="0"/>
          </a:p>
        </p:txBody>
      </p:sp>
    </p:spTree>
    <p:extLst>
      <p:ext uri="{BB962C8B-B14F-4D97-AF65-F5344CB8AC3E}">
        <p14:creationId xmlns:p14="http://schemas.microsoft.com/office/powerpoint/2010/main" val="113556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Game: How to Interview</a:t>
            </a:r>
            <a:endParaRPr lang="en-US" dirty="0"/>
          </a:p>
        </p:txBody>
      </p:sp>
      <p:sp>
        <p:nvSpPr>
          <p:cNvPr id="3" name="Content Placeholder 2"/>
          <p:cNvSpPr>
            <a:spLocks noGrp="1"/>
          </p:cNvSpPr>
          <p:nvPr>
            <p:ph sz="quarter" idx="1"/>
          </p:nvPr>
        </p:nvSpPr>
        <p:spPr/>
        <p:txBody>
          <a:bodyPr>
            <a:normAutofit/>
          </a:bodyPr>
          <a:lstStyle/>
          <a:p>
            <a:r>
              <a:rPr lang="en-US" dirty="0" smtClean="0"/>
              <a:t>Who should I interview?</a:t>
            </a:r>
          </a:p>
          <a:p>
            <a:pPr lvl="1"/>
            <a:r>
              <a:rPr lang="en-US" dirty="0" smtClean="0"/>
              <a:t>Head </a:t>
            </a:r>
            <a:r>
              <a:rPr lang="en-US" dirty="0"/>
              <a:t>coach, when possible</a:t>
            </a:r>
          </a:p>
          <a:p>
            <a:pPr lvl="1"/>
            <a:r>
              <a:rPr lang="en-US" dirty="0"/>
              <a:t>Players who had the biggest </a:t>
            </a:r>
            <a:r>
              <a:rPr lang="en-US" dirty="0" smtClean="0"/>
              <a:t>impact (not </a:t>
            </a:r>
            <a:r>
              <a:rPr lang="en-US" dirty="0"/>
              <a:t>always the stars</a:t>
            </a:r>
            <a:r>
              <a:rPr lang="en-US" dirty="0" smtClean="0"/>
              <a:t>!)</a:t>
            </a:r>
          </a:p>
          <a:p>
            <a:r>
              <a:rPr lang="en-US" dirty="0" smtClean="0"/>
              <a:t>What should I ask?</a:t>
            </a:r>
          </a:p>
          <a:p>
            <a:pPr lvl="1"/>
            <a:r>
              <a:rPr lang="en-US" dirty="0" smtClean="0"/>
              <a:t>Don’t fish for specific quotes; instead, work to refine your potential angles</a:t>
            </a:r>
          </a:p>
          <a:p>
            <a:pPr lvl="1"/>
            <a:r>
              <a:rPr lang="en-US" dirty="0" smtClean="0"/>
              <a:t>Zoom in, zoom out</a:t>
            </a:r>
          </a:p>
          <a:p>
            <a:pPr lvl="1"/>
            <a:r>
              <a:rPr lang="en-US" dirty="0" smtClean="0"/>
              <a:t>Take your interviewee’s perspective into account</a:t>
            </a:r>
          </a:p>
          <a:p>
            <a:pPr lvl="1"/>
            <a:r>
              <a:rPr lang="en-US" dirty="0" smtClean="0"/>
              <a:t>Come up with a broad range of questions, but pay attention so you can ask follow-ups</a:t>
            </a:r>
          </a:p>
          <a:p>
            <a:pPr lvl="1"/>
            <a:r>
              <a:rPr lang="en-US" dirty="0" smtClean="0"/>
              <a:t>Impress your interviewee with what you know</a:t>
            </a:r>
            <a:endParaRPr lang="en-US" dirty="0"/>
          </a:p>
        </p:txBody>
      </p:sp>
    </p:spTree>
    <p:extLst>
      <p:ext uri="{BB962C8B-B14F-4D97-AF65-F5344CB8AC3E}">
        <p14:creationId xmlns:p14="http://schemas.microsoft.com/office/powerpoint/2010/main" val="109695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Improve Three Simple Questions</a:t>
            </a:r>
            <a:endParaRPr lang="en-US" dirty="0"/>
          </a:p>
        </p:txBody>
      </p:sp>
      <p:sp>
        <p:nvSpPr>
          <p:cNvPr id="3" name="Content Placeholder 2"/>
          <p:cNvSpPr>
            <a:spLocks noGrp="1"/>
          </p:cNvSpPr>
          <p:nvPr>
            <p:ph sz="quarter" idx="1"/>
          </p:nvPr>
        </p:nvSpPr>
        <p:spPr/>
        <p:txBody>
          <a:bodyPr/>
          <a:lstStyle/>
          <a:p>
            <a:r>
              <a:rPr lang="en-US" dirty="0" smtClean="0"/>
              <a:t>Wrong: </a:t>
            </a:r>
            <a:r>
              <a:rPr lang="en-US" i="1" dirty="0" smtClean="0"/>
              <a:t>“Who was your </a:t>
            </a:r>
          </a:p>
          <a:p>
            <a:pPr marL="0" indent="0">
              <a:buNone/>
            </a:pPr>
            <a:r>
              <a:rPr lang="en-US" i="1" dirty="0"/>
              <a:t> </a:t>
            </a:r>
            <a:r>
              <a:rPr lang="en-US" i="1" dirty="0" smtClean="0"/>
              <a:t>  star player today?”</a:t>
            </a:r>
          </a:p>
          <a:p>
            <a:pPr lvl="1"/>
            <a:r>
              <a:rPr lang="en-US" dirty="0" smtClean="0"/>
              <a:t>Coach’s reaction: </a:t>
            </a:r>
            <a:r>
              <a:rPr lang="en-US" i="1" dirty="0" smtClean="0"/>
              <a:t>“Did you</a:t>
            </a:r>
          </a:p>
          <a:p>
            <a:pPr marL="274320" lvl="1" indent="0">
              <a:buNone/>
            </a:pPr>
            <a:r>
              <a:rPr lang="en-US" i="1" dirty="0"/>
              <a:t> </a:t>
            </a:r>
            <a:r>
              <a:rPr lang="en-US" i="1" dirty="0" smtClean="0"/>
              <a:t>   </a:t>
            </a:r>
            <a:r>
              <a:rPr lang="en-US" i="1" dirty="0"/>
              <a:t>even watch the game</a:t>
            </a:r>
            <a:r>
              <a:rPr lang="en-US" i="1" dirty="0" smtClean="0"/>
              <a:t>?”</a:t>
            </a:r>
          </a:p>
          <a:p>
            <a:pPr marL="274320" lvl="1" indent="0">
              <a:buNone/>
            </a:pPr>
            <a:endParaRPr lang="en-US" dirty="0"/>
          </a:p>
          <a:p>
            <a:r>
              <a:rPr lang="en-US" dirty="0" smtClean="0"/>
              <a:t>Alternatives:</a:t>
            </a:r>
          </a:p>
          <a:p>
            <a:pPr lvl="1"/>
            <a:r>
              <a:rPr lang="en-US" i="1" dirty="0" smtClean="0"/>
              <a:t>“How do you think ___ played?”</a:t>
            </a:r>
          </a:p>
          <a:p>
            <a:pPr lvl="1"/>
            <a:r>
              <a:rPr lang="en-US" i="1" dirty="0" smtClean="0"/>
              <a:t>“How important is ___ to this team when he plays a game like that?”</a:t>
            </a:r>
          </a:p>
          <a:p>
            <a:pPr lvl="1"/>
            <a:r>
              <a:rPr lang="en-US" i="1" dirty="0" smtClean="0"/>
              <a:t>“What does ___ have to do improve as a player?”</a:t>
            </a:r>
          </a:p>
        </p:txBody>
      </p:sp>
      <p:pic>
        <p:nvPicPr>
          <p:cNvPr id="4100" name="Picture 4" descr="http://i.ytimg.com/vi/bPD949IBl9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1" y="1447800"/>
            <a:ext cx="3708399"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63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About me</a:t>
            </a:r>
          </a:p>
          <a:p>
            <a:r>
              <a:rPr lang="en-US" dirty="0" smtClean="0"/>
              <a:t>Connecting players and fans</a:t>
            </a:r>
          </a:p>
          <a:p>
            <a:r>
              <a:rPr lang="en-US" dirty="0" smtClean="0"/>
              <a:t>A day in the life of a sports journalist</a:t>
            </a:r>
          </a:p>
          <a:p>
            <a:r>
              <a:rPr lang="en-US" dirty="0" smtClean="0"/>
              <a:t>Sports reporting crash course</a:t>
            </a:r>
          </a:p>
          <a:p>
            <a:r>
              <a:rPr lang="en-US" dirty="0" smtClean="0"/>
              <a:t>Reporting exercise</a:t>
            </a:r>
          </a:p>
          <a:p>
            <a:r>
              <a:rPr lang="en-US" dirty="0" smtClean="0"/>
              <a:t>Opportunities for high-school and college students</a:t>
            </a:r>
          </a:p>
          <a:p>
            <a:endParaRPr lang="en-US" dirty="0" smtClean="0"/>
          </a:p>
          <a:p>
            <a:endParaRPr lang="en-US" dirty="0" smtClean="0"/>
          </a:p>
        </p:txBody>
      </p:sp>
    </p:spTree>
    <p:extLst>
      <p:ext uri="{BB962C8B-B14F-4D97-AF65-F5344CB8AC3E}">
        <p14:creationId xmlns:p14="http://schemas.microsoft.com/office/powerpoint/2010/main" val="1887438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Improve Three Simple Questions</a:t>
            </a:r>
            <a:endParaRPr lang="en-US" dirty="0"/>
          </a:p>
        </p:txBody>
      </p:sp>
      <p:sp>
        <p:nvSpPr>
          <p:cNvPr id="3" name="Content Placeholder 2"/>
          <p:cNvSpPr>
            <a:spLocks noGrp="1"/>
          </p:cNvSpPr>
          <p:nvPr>
            <p:ph sz="quarter" idx="1"/>
          </p:nvPr>
        </p:nvSpPr>
        <p:spPr/>
        <p:txBody>
          <a:bodyPr/>
          <a:lstStyle/>
          <a:p>
            <a:r>
              <a:rPr lang="en-US" dirty="0" smtClean="0"/>
              <a:t>Wrong: </a:t>
            </a:r>
            <a:r>
              <a:rPr lang="en-US" i="1" dirty="0" smtClean="0"/>
              <a:t>“Why did your team</a:t>
            </a:r>
          </a:p>
          <a:p>
            <a:pPr marL="0" indent="0">
              <a:buNone/>
            </a:pPr>
            <a:r>
              <a:rPr lang="en-US" i="1" dirty="0"/>
              <a:t> </a:t>
            </a:r>
            <a:r>
              <a:rPr lang="en-US" i="1" dirty="0" smtClean="0"/>
              <a:t>   win/lose?”</a:t>
            </a:r>
          </a:p>
          <a:p>
            <a:pPr lvl="1"/>
            <a:r>
              <a:rPr lang="en-US" dirty="0"/>
              <a:t>Coach’s reaction: </a:t>
            </a:r>
            <a:r>
              <a:rPr lang="en-US" i="1" dirty="0"/>
              <a:t>“Because we</a:t>
            </a:r>
          </a:p>
          <a:p>
            <a:pPr marL="274320" lvl="1" indent="0">
              <a:buNone/>
            </a:pPr>
            <a:r>
              <a:rPr lang="en-US" i="1" dirty="0"/>
              <a:t>   didn’t score as much as the other</a:t>
            </a:r>
          </a:p>
          <a:p>
            <a:pPr marL="274320" lvl="1" indent="0">
              <a:buNone/>
            </a:pPr>
            <a:r>
              <a:rPr lang="en-US" i="1" dirty="0"/>
              <a:t>   team, smart one.”</a:t>
            </a:r>
            <a:endParaRPr lang="en-US" dirty="0"/>
          </a:p>
          <a:p>
            <a:pPr marL="0" indent="0">
              <a:buNone/>
            </a:pPr>
            <a:endParaRPr lang="en-US" i="1" dirty="0" smtClean="0"/>
          </a:p>
          <a:p>
            <a:r>
              <a:rPr lang="en-US" dirty="0" smtClean="0"/>
              <a:t>Alternatives: </a:t>
            </a:r>
          </a:p>
          <a:p>
            <a:pPr lvl="1"/>
            <a:r>
              <a:rPr lang="en-US" i="1" dirty="0" smtClean="0"/>
              <a:t>“How important was ___ to your team’s win/loss?”</a:t>
            </a:r>
          </a:p>
          <a:p>
            <a:pPr lvl="1"/>
            <a:r>
              <a:rPr lang="en-US" i="1" dirty="0" smtClean="0"/>
              <a:t>“Is scoring your main concern, or is defense more important at this point?”</a:t>
            </a:r>
          </a:p>
        </p:txBody>
      </p:sp>
      <p:pic>
        <p:nvPicPr>
          <p:cNvPr id="4" name="Picture 2" descr="http://theconcussionblog.files.wordpress.com/2011/05/mike_leach_surrounded_by_microphones.jpg?w=4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00200"/>
            <a:ext cx="333375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03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Improve Three Simple Questions</a:t>
            </a:r>
            <a:endParaRPr lang="en-US" dirty="0"/>
          </a:p>
        </p:txBody>
      </p:sp>
      <p:sp>
        <p:nvSpPr>
          <p:cNvPr id="3" name="Content Placeholder 2"/>
          <p:cNvSpPr>
            <a:spLocks noGrp="1"/>
          </p:cNvSpPr>
          <p:nvPr>
            <p:ph sz="quarter" idx="1"/>
          </p:nvPr>
        </p:nvSpPr>
        <p:spPr/>
        <p:txBody>
          <a:bodyPr/>
          <a:lstStyle/>
          <a:p>
            <a:r>
              <a:rPr lang="en-US" dirty="0" smtClean="0"/>
              <a:t>Wrong: </a:t>
            </a:r>
            <a:r>
              <a:rPr lang="en-US" i="1" dirty="0" smtClean="0"/>
              <a:t>“Do you think your</a:t>
            </a:r>
          </a:p>
          <a:p>
            <a:pPr marL="0" indent="0">
              <a:buNone/>
            </a:pPr>
            <a:r>
              <a:rPr lang="en-US" i="1" dirty="0" smtClean="0"/>
              <a:t>   team will win ___?”</a:t>
            </a:r>
          </a:p>
          <a:p>
            <a:pPr lvl="1"/>
            <a:r>
              <a:rPr lang="en-US" dirty="0" smtClean="0"/>
              <a:t>Coach’s reaction: </a:t>
            </a:r>
            <a:r>
              <a:rPr lang="en-US" i="1" dirty="0" smtClean="0"/>
              <a:t>“What am I, </a:t>
            </a:r>
          </a:p>
          <a:p>
            <a:pPr marL="274320" lvl="1" indent="0">
              <a:buNone/>
            </a:pPr>
            <a:r>
              <a:rPr lang="en-US" i="1" dirty="0"/>
              <a:t> </a:t>
            </a:r>
            <a:r>
              <a:rPr lang="en-US" i="1" dirty="0" smtClean="0"/>
              <a:t>    a fortune-teller?”</a:t>
            </a:r>
          </a:p>
          <a:p>
            <a:pPr lvl="1"/>
            <a:r>
              <a:rPr lang="en-US" dirty="0" smtClean="0"/>
              <a:t>Player’s reaction: </a:t>
            </a:r>
            <a:r>
              <a:rPr lang="en-US" i="1" dirty="0" smtClean="0"/>
              <a:t>“Definitely.”</a:t>
            </a:r>
          </a:p>
          <a:p>
            <a:pPr marL="274320" lvl="1" indent="0">
              <a:buNone/>
            </a:pPr>
            <a:endParaRPr lang="en-US" dirty="0" smtClean="0"/>
          </a:p>
          <a:p>
            <a:r>
              <a:rPr lang="en-US" dirty="0" smtClean="0"/>
              <a:t>Alternatives:</a:t>
            </a:r>
          </a:p>
          <a:p>
            <a:pPr lvl="1"/>
            <a:r>
              <a:rPr lang="en-US" i="1" dirty="0" smtClean="0"/>
              <a:t>“What does your team have to do to win ___?”</a:t>
            </a:r>
          </a:p>
          <a:p>
            <a:pPr lvl="1"/>
            <a:r>
              <a:rPr lang="en-US" i="1" dirty="0" smtClean="0"/>
              <a:t>“What’s going to be your biggest challenge playing against ___?”</a:t>
            </a:r>
          </a:p>
          <a:p>
            <a:pPr lvl="1"/>
            <a:endParaRPr lang="en-US" i="1" dirty="0"/>
          </a:p>
        </p:txBody>
      </p:sp>
      <p:pic>
        <p:nvPicPr>
          <p:cNvPr id="5122" name="Picture 2" descr="http://blog.mlive.com/jim_carty/2007/12/large_les_mi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933825" cy="249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25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Sports Reporting Crash Course</a:t>
            </a:r>
            <a:endParaRPr lang="en-US" dirty="0"/>
          </a:p>
        </p:txBody>
      </p:sp>
    </p:spTree>
    <p:extLst>
      <p:ext uri="{BB962C8B-B14F-4D97-AF65-F5344CB8AC3E}">
        <p14:creationId xmlns:p14="http://schemas.microsoft.com/office/powerpoint/2010/main" val="2923902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Things You Need to Know</a:t>
            </a:r>
            <a:endParaRPr lang="en-US" dirty="0"/>
          </a:p>
        </p:txBody>
      </p:sp>
      <p:sp>
        <p:nvSpPr>
          <p:cNvPr id="3" name="Content Placeholder 2"/>
          <p:cNvSpPr>
            <a:spLocks noGrp="1"/>
          </p:cNvSpPr>
          <p:nvPr>
            <p:ph sz="quarter" idx="1"/>
          </p:nvPr>
        </p:nvSpPr>
        <p:spPr>
          <a:xfrm>
            <a:off x="301752" y="1527048"/>
            <a:ext cx="8503920" cy="4721352"/>
          </a:xfrm>
        </p:spPr>
        <p:txBody>
          <a:bodyPr>
            <a:normAutofit lnSpcReduction="10000"/>
          </a:bodyPr>
          <a:lstStyle/>
          <a:p>
            <a:r>
              <a:rPr lang="en-US" dirty="0" smtClean="0"/>
              <a:t>Know your </a:t>
            </a:r>
            <a:r>
              <a:rPr lang="en-US" b="1" dirty="0" smtClean="0"/>
              <a:t>sport</a:t>
            </a:r>
            <a:endParaRPr lang="en-US" dirty="0"/>
          </a:p>
          <a:p>
            <a:pPr lvl="1"/>
            <a:r>
              <a:rPr lang="en-US" dirty="0" smtClean="0"/>
              <a:t>What are the rules? What is the terminology? How popular is this sport to my audience?</a:t>
            </a:r>
          </a:p>
          <a:p>
            <a:r>
              <a:rPr lang="en-US" dirty="0" smtClean="0"/>
              <a:t>Know your </a:t>
            </a:r>
            <a:r>
              <a:rPr lang="en-US" b="1" dirty="0" smtClean="0"/>
              <a:t>stats</a:t>
            </a:r>
            <a:endParaRPr lang="en-US" dirty="0"/>
          </a:p>
          <a:p>
            <a:pPr lvl="1"/>
            <a:r>
              <a:rPr lang="en-US" dirty="0" smtClean="0"/>
              <a:t>How do I use them? Where do I get them? Which ones are important? Which are commonly used?</a:t>
            </a:r>
          </a:p>
          <a:p>
            <a:r>
              <a:rPr lang="en-US" dirty="0" smtClean="0"/>
              <a:t>Know your </a:t>
            </a:r>
            <a:r>
              <a:rPr lang="en-US" b="1" dirty="0" smtClean="0"/>
              <a:t>quotes</a:t>
            </a:r>
            <a:endParaRPr lang="en-US" dirty="0"/>
          </a:p>
          <a:p>
            <a:pPr lvl="1"/>
            <a:r>
              <a:rPr lang="en-US" dirty="0" smtClean="0"/>
              <a:t>Do I need to quote this? Who said it? Where should I put it in my story? What does the reader get out of this quote?</a:t>
            </a:r>
          </a:p>
          <a:p>
            <a:r>
              <a:rPr lang="en-US" dirty="0"/>
              <a:t>Know your </a:t>
            </a:r>
            <a:r>
              <a:rPr lang="en-US" b="1" dirty="0"/>
              <a:t>specs</a:t>
            </a:r>
            <a:endParaRPr lang="en-US" dirty="0"/>
          </a:p>
          <a:p>
            <a:pPr lvl="1"/>
            <a:r>
              <a:rPr lang="en-US" dirty="0"/>
              <a:t>How long is my story? When is it due</a:t>
            </a:r>
            <a:r>
              <a:rPr lang="en-US" dirty="0" smtClean="0"/>
              <a:t>?</a:t>
            </a:r>
          </a:p>
          <a:p>
            <a:r>
              <a:rPr lang="en-US" dirty="0" smtClean="0"/>
              <a:t>Know how to use </a:t>
            </a:r>
            <a:r>
              <a:rPr lang="en-US" b="1" dirty="0" smtClean="0"/>
              <a:t>and, but, and however</a:t>
            </a:r>
            <a:endParaRPr lang="en-US" dirty="0" smtClean="0"/>
          </a:p>
        </p:txBody>
      </p:sp>
    </p:spTree>
    <p:extLst>
      <p:ext uri="{BB962C8B-B14F-4D97-AF65-F5344CB8AC3E}">
        <p14:creationId xmlns:p14="http://schemas.microsoft.com/office/powerpoint/2010/main" val="374316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a Recap</a:t>
            </a:r>
            <a:endParaRPr lang="en-US" dirty="0"/>
          </a:p>
        </p:txBody>
      </p:sp>
      <p:sp>
        <p:nvSpPr>
          <p:cNvPr id="3" name="Content Placeholder 2"/>
          <p:cNvSpPr>
            <a:spLocks noGrp="1"/>
          </p:cNvSpPr>
          <p:nvPr>
            <p:ph sz="quarter" idx="1"/>
          </p:nvPr>
        </p:nvSpPr>
        <p:spPr/>
        <p:txBody>
          <a:bodyPr/>
          <a:lstStyle/>
          <a:p>
            <a:r>
              <a:rPr lang="en-US" dirty="0" smtClean="0"/>
              <a:t>Read the following articles about the same game and try to separate each into four major sections.</a:t>
            </a:r>
          </a:p>
          <a:p>
            <a:pPr marL="0" indent="0">
              <a:buNone/>
            </a:pPr>
            <a:endParaRPr lang="en-US" dirty="0" smtClean="0">
              <a:hlinkClick r:id="rId2"/>
            </a:endParaRPr>
          </a:p>
          <a:p>
            <a:pPr marL="0" indent="0">
              <a:buNone/>
            </a:pPr>
            <a:r>
              <a:rPr lang="en-US" dirty="0">
                <a:hlinkClick r:id="rId3"/>
              </a:rPr>
              <a:t>http://www.nytimes.com/2011/10/30/sports/ncaafootball/stanford-defeats-usc-in-overtime.html?_r=2&amp;ref=sports</a:t>
            </a:r>
            <a:endParaRPr lang="en-US" dirty="0"/>
          </a:p>
          <a:p>
            <a:pPr marL="0" indent="0">
              <a:buNone/>
            </a:pPr>
            <a:endParaRPr lang="en-US" dirty="0" smtClean="0">
              <a:hlinkClick r:id="rId2"/>
            </a:endParaRPr>
          </a:p>
          <a:p>
            <a:pPr marL="0" indent="0">
              <a:buNone/>
            </a:pPr>
            <a:r>
              <a:rPr lang="en-US" dirty="0" smtClean="0">
                <a:hlinkClick r:id="rId2"/>
              </a:rPr>
              <a:t>http</a:t>
            </a:r>
            <a:r>
              <a:rPr lang="en-US" dirty="0">
                <a:hlinkClick r:id="rId2"/>
              </a:rPr>
              <a:t>://www.sfgate.com/cgi-bin/article.cgi?f=/</a:t>
            </a:r>
            <a:r>
              <a:rPr lang="en-US" dirty="0" smtClean="0">
                <a:hlinkClick r:id="rId2"/>
              </a:rPr>
              <a:t>c/a/2011/10/29/SP781LO4QL.DTL</a:t>
            </a:r>
            <a:endParaRPr lang="en-US" dirty="0" smtClean="0"/>
          </a:p>
        </p:txBody>
      </p:sp>
    </p:spTree>
    <p:extLst>
      <p:ext uri="{BB962C8B-B14F-4D97-AF65-F5344CB8AC3E}">
        <p14:creationId xmlns:p14="http://schemas.microsoft.com/office/powerpoint/2010/main" val="2889780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The Lead</a:t>
            </a:r>
            <a:endParaRPr lang="en-US" dirty="0"/>
          </a:p>
        </p:txBody>
      </p:sp>
      <p:sp>
        <p:nvSpPr>
          <p:cNvPr id="3" name="Content Placeholder 2"/>
          <p:cNvSpPr>
            <a:spLocks noGrp="1"/>
          </p:cNvSpPr>
          <p:nvPr>
            <p:ph sz="quarter" idx="1"/>
          </p:nvPr>
        </p:nvSpPr>
        <p:spPr/>
        <p:txBody>
          <a:bodyPr/>
          <a:lstStyle/>
          <a:p>
            <a:endParaRPr lang="en-US" dirty="0"/>
          </a:p>
        </p:txBody>
      </p:sp>
      <p:sp>
        <p:nvSpPr>
          <p:cNvPr id="4" name="TextBox 3"/>
          <p:cNvSpPr txBox="1"/>
          <p:nvPr/>
        </p:nvSpPr>
        <p:spPr>
          <a:xfrm>
            <a:off x="228600" y="1600200"/>
            <a:ext cx="8686800" cy="369332"/>
          </a:xfrm>
          <a:prstGeom prst="rect">
            <a:avLst/>
          </a:prstGeom>
          <a:noFill/>
        </p:spPr>
        <p:txBody>
          <a:bodyPr wrap="square" rtlCol="0">
            <a:spAutoFit/>
          </a:bodyPr>
          <a:lstStyle/>
          <a:p>
            <a:endParaRPr lang="en-US" dirty="0"/>
          </a:p>
        </p:txBody>
      </p:sp>
      <p:sp>
        <p:nvSpPr>
          <p:cNvPr id="5" name="TextBox 4"/>
          <p:cNvSpPr txBox="1"/>
          <p:nvPr/>
        </p:nvSpPr>
        <p:spPr>
          <a:xfrm>
            <a:off x="228600" y="1600200"/>
            <a:ext cx="8686800" cy="4247317"/>
          </a:xfrm>
          <a:prstGeom prst="rect">
            <a:avLst/>
          </a:prstGeom>
          <a:solidFill>
            <a:schemeClr val="bg1"/>
          </a:solidFill>
          <a:ln>
            <a:solidFill>
              <a:schemeClr val="tx1"/>
            </a:solidFill>
          </a:ln>
        </p:spPr>
        <p:txBody>
          <a:bodyPr wrap="square" rtlCol="0">
            <a:spAutoFit/>
          </a:bodyPr>
          <a:lstStyle/>
          <a:p>
            <a:r>
              <a:rPr lang="en-US" dirty="0"/>
              <a:t>LOS ANGELES —  Stanford’s perfect season was on the brink of ruin against U.S.C. on Saturday night because of a rare mistake by its impeccable quarterback Andrew Luck. With a little over three minutes to play in the fourth quarter, Luck threw a pass that cornerback </a:t>
            </a:r>
            <a:r>
              <a:rPr lang="en-US" dirty="0" err="1"/>
              <a:t>Nickell</a:t>
            </a:r>
            <a:r>
              <a:rPr lang="en-US" dirty="0"/>
              <a:t> </a:t>
            </a:r>
            <a:r>
              <a:rPr lang="en-US" dirty="0" err="1"/>
              <a:t>Robey</a:t>
            </a:r>
            <a:r>
              <a:rPr lang="en-US" dirty="0"/>
              <a:t> intercepted and returned 32 yards to put the Trojans ahead, 34-27</a:t>
            </a:r>
            <a:r>
              <a:rPr lang="en-US" dirty="0" smtClean="0"/>
              <a:t>.</a:t>
            </a:r>
          </a:p>
          <a:p>
            <a:endParaRPr lang="en-US" dirty="0"/>
          </a:p>
          <a:p>
            <a:r>
              <a:rPr lang="en-US" dirty="0" smtClean="0"/>
              <a:t>The </a:t>
            </a:r>
            <a:r>
              <a:rPr lang="en-US" dirty="0"/>
              <a:t>public-address announcer’s voice cut through the Coliseum crowd’s pandemonium, reminding the fans to stay off the field at game’s end. The message was received loud and clear by the Stanford players, who weren’t ready to concede defeat. Not with Luck on their side</a:t>
            </a:r>
            <a:r>
              <a:rPr lang="en-US" dirty="0" smtClean="0"/>
              <a:t>.</a:t>
            </a:r>
          </a:p>
          <a:p>
            <a:endParaRPr lang="en-US" dirty="0"/>
          </a:p>
          <a:p>
            <a:r>
              <a:rPr lang="en-US" dirty="0"/>
              <a:t>In Luck the Cardinal trust, and after he led them to a 56-48 victory in triple overtime,  Stanford free safety Michael Thomas tipped his helmet to the public-address announcer for the premature declaration that fueled the Cardinal’s comeback</a:t>
            </a:r>
            <a:r>
              <a:rPr lang="en-US" dirty="0" smtClean="0"/>
              <a:t>.</a:t>
            </a:r>
            <a:endParaRPr lang="en-US" dirty="0"/>
          </a:p>
        </p:txBody>
      </p:sp>
      <p:sp>
        <p:nvSpPr>
          <p:cNvPr id="6" name="TextBox 5"/>
          <p:cNvSpPr txBox="1"/>
          <p:nvPr/>
        </p:nvSpPr>
        <p:spPr>
          <a:xfrm>
            <a:off x="381000" y="6031468"/>
            <a:ext cx="8458200" cy="369332"/>
          </a:xfrm>
          <a:prstGeom prst="rect">
            <a:avLst/>
          </a:prstGeom>
          <a:noFill/>
        </p:spPr>
        <p:txBody>
          <a:bodyPr wrap="square" rtlCol="0">
            <a:spAutoFit/>
          </a:bodyPr>
          <a:lstStyle/>
          <a:p>
            <a:r>
              <a:rPr lang="en-US" i="1" dirty="0" smtClean="0"/>
              <a:t>The New York Times, </a:t>
            </a:r>
            <a:r>
              <a:rPr lang="en-US" dirty="0" smtClean="0"/>
              <a:t>Karen Crouse, “Stanford and Luck Pull Out a Victory”</a:t>
            </a:r>
            <a:endParaRPr lang="en-US" i="1" dirty="0"/>
          </a:p>
        </p:txBody>
      </p:sp>
    </p:spTree>
    <p:extLst>
      <p:ext uri="{BB962C8B-B14F-4D97-AF65-F5344CB8AC3E}">
        <p14:creationId xmlns:p14="http://schemas.microsoft.com/office/powerpoint/2010/main" val="3044643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Analysis</a:t>
            </a:r>
            <a:endParaRPr lang="en-US" dirty="0"/>
          </a:p>
        </p:txBody>
      </p:sp>
      <p:sp>
        <p:nvSpPr>
          <p:cNvPr id="3" name="Content Placeholder 2"/>
          <p:cNvSpPr>
            <a:spLocks noGrp="1"/>
          </p:cNvSpPr>
          <p:nvPr>
            <p:ph sz="quarter" idx="1"/>
          </p:nvPr>
        </p:nvSpPr>
        <p:spPr/>
        <p:txBody>
          <a:bodyPr/>
          <a:lstStyle/>
          <a:p>
            <a:endParaRPr lang="en-US" dirty="0"/>
          </a:p>
        </p:txBody>
      </p:sp>
      <p:sp>
        <p:nvSpPr>
          <p:cNvPr id="4" name="TextBox 3"/>
          <p:cNvSpPr txBox="1"/>
          <p:nvPr/>
        </p:nvSpPr>
        <p:spPr>
          <a:xfrm>
            <a:off x="228600" y="1600200"/>
            <a:ext cx="8686800" cy="369332"/>
          </a:xfrm>
          <a:prstGeom prst="rect">
            <a:avLst/>
          </a:prstGeom>
          <a:noFill/>
        </p:spPr>
        <p:txBody>
          <a:bodyPr wrap="square" rtlCol="0">
            <a:spAutoFit/>
          </a:bodyPr>
          <a:lstStyle/>
          <a:p>
            <a:endParaRPr lang="en-US" dirty="0"/>
          </a:p>
        </p:txBody>
      </p:sp>
      <p:sp>
        <p:nvSpPr>
          <p:cNvPr id="5" name="TextBox 4"/>
          <p:cNvSpPr txBox="1"/>
          <p:nvPr/>
        </p:nvSpPr>
        <p:spPr>
          <a:xfrm>
            <a:off x="228600" y="1600200"/>
            <a:ext cx="8686800" cy="3416320"/>
          </a:xfrm>
          <a:prstGeom prst="rect">
            <a:avLst/>
          </a:prstGeom>
          <a:solidFill>
            <a:schemeClr val="bg1"/>
          </a:solidFill>
          <a:ln>
            <a:solidFill>
              <a:schemeClr val="tx1"/>
            </a:solidFill>
          </a:ln>
        </p:spPr>
        <p:txBody>
          <a:bodyPr wrap="square" rtlCol="0">
            <a:spAutoFit/>
          </a:bodyPr>
          <a:lstStyle/>
          <a:p>
            <a:r>
              <a:rPr lang="en-US" dirty="0"/>
              <a:t>“Oh, yeah,” Thomas said with a grin as Luck sat nearby nodding with a goofy smile illuminating his face. “We heard it.”</a:t>
            </a:r>
          </a:p>
          <a:p>
            <a:endParaRPr lang="en-US" dirty="0" smtClean="0"/>
          </a:p>
          <a:p>
            <a:r>
              <a:rPr lang="en-US" dirty="0" smtClean="0"/>
              <a:t>Luck</a:t>
            </a:r>
            <a:r>
              <a:rPr lang="en-US" dirty="0"/>
              <a:t>, the fourth-year junior widely viewed as the second coming of John Elway, rebounded from the interception, his fourth of the season, with a 10-play drive that covered 76 yards, consumed a little over two minutes and was capped by a 2-yard run by </a:t>
            </a:r>
            <a:r>
              <a:rPr lang="en-US" dirty="0" err="1"/>
              <a:t>Stepfan</a:t>
            </a:r>
            <a:r>
              <a:rPr lang="en-US" dirty="0"/>
              <a:t> Taylor.</a:t>
            </a:r>
          </a:p>
          <a:p>
            <a:endParaRPr lang="en-US" dirty="0" smtClean="0"/>
          </a:p>
          <a:p>
            <a:r>
              <a:rPr lang="en-US" dirty="0" smtClean="0"/>
              <a:t>In </a:t>
            </a:r>
            <a:r>
              <a:rPr lang="en-US" dirty="0"/>
              <a:t>overtime, he was cooler than the night air, scrambling for 13 yards on two carries, throwing an 11-yard touchdown pass to Levine </a:t>
            </a:r>
            <a:r>
              <a:rPr lang="en-US" dirty="0" err="1"/>
              <a:t>Toilolo</a:t>
            </a:r>
            <a:r>
              <a:rPr lang="en-US" dirty="0"/>
              <a:t> and connecting with </a:t>
            </a:r>
            <a:r>
              <a:rPr lang="en-US" dirty="0" err="1"/>
              <a:t>Coby</a:t>
            </a:r>
            <a:r>
              <a:rPr lang="en-US" dirty="0"/>
              <a:t> </a:t>
            </a:r>
            <a:r>
              <a:rPr lang="en-US" dirty="0" err="1"/>
              <a:t>Fleener</a:t>
            </a:r>
            <a:r>
              <a:rPr lang="en-US" dirty="0"/>
              <a:t> on a 2-point conversion following a 5-yard run by Taylor for the Cardinal’s final points</a:t>
            </a:r>
            <a:r>
              <a:rPr lang="en-US" dirty="0" smtClean="0"/>
              <a:t>.</a:t>
            </a:r>
            <a:endParaRPr lang="en-US" dirty="0"/>
          </a:p>
        </p:txBody>
      </p:sp>
    </p:spTree>
    <p:extLst>
      <p:ext uri="{BB962C8B-B14F-4D97-AF65-F5344CB8AC3E}">
        <p14:creationId xmlns:p14="http://schemas.microsoft.com/office/powerpoint/2010/main" val="2249566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Analysis</a:t>
            </a:r>
            <a:endParaRPr lang="en-US" dirty="0"/>
          </a:p>
        </p:txBody>
      </p:sp>
      <p:sp>
        <p:nvSpPr>
          <p:cNvPr id="3" name="Content Placeholder 2"/>
          <p:cNvSpPr>
            <a:spLocks noGrp="1"/>
          </p:cNvSpPr>
          <p:nvPr>
            <p:ph sz="quarter" idx="1"/>
          </p:nvPr>
        </p:nvSpPr>
        <p:spPr/>
        <p:txBody>
          <a:bodyPr/>
          <a:lstStyle/>
          <a:p>
            <a:endParaRPr lang="en-US" dirty="0"/>
          </a:p>
        </p:txBody>
      </p:sp>
      <p:sp>
        <p:nvSpPr>
          <p:cNvPr id="4" name="TextBox 3"/>
          <p:cNvSpPr txBox="1"/>
          <p:nvPr/>
        </p:nvSpPr>
        <p:spPr>
          <a:xfrm>
            <a:off x="228600" y="1600200"/>
            <a:ext cx="8686800" cy="369332"/>
          </a:xfrm>
          <a:prstGeom prst="rect">
            <a:avLst/>
          </a:prstGeom>
          <a:noFill/>
        </p:spPr>
        <p:txBody>
          <a:bodyPr wrap="square" rtlCol="0">
            <a:spAutoFit/>
          </a:bodyPr>
          <a:lstStyle/>
          <a:p>
            <a:endParaRPr lang="en-US" dirty="0"/>
          </a:p>
        </p:txBody>
      </p:sp>
      <p:sp>
        <p:nvSpPr>
          <p:cNvPr id="5" name="TextBox 4"/>
          <p:cNvSpPr txBox="1"/>
          <p:nvPr/>
        </p:nvSpPr>
        <p:spPr>
          <a:xfrm>
            <a:off x="228600" y="1600200"/>
            <a:ext cx="8686800" cy="3693319"/>
          </a:xfrm>
          <a:prstGeom prst="rect">
            <a:avLst/>
          </a:prstGeom>
          <a:solidFill>
            <a:schemeClr val="bg1"/>
          </a:solidFill>
          <a:ln>
            <a:solidFill>
              <a:schemeClr val="tx1"/>
            </a:solidFill>
          </a:ln>
        </p:spPr>
        <p:txBody>
          <a:bodyPr wrap="square" rtlCol="0">
            <a:spAutoFit/>
          </a:bodyPr>
          <a:lstStyle/>
          <a:p>
            <a:r>
              <a:rPr lang="en-US" dirty="0" smtClean="0"/>
              <a:t>Running </a:t>
            </a:r>
            <a:r>
              <a:rPr lang="en-US" dirty="0"/>
              <a:t>back Curtis McNeal fumbled on the Trojans’ ensuing drive and the fourth-ranked Cardinal recovered the ball in the end zone to avoid falling from the ranks of the unbeaten, as Kansas State and Clemson had earlier in the day. It was Stanford’s nation-leading 16th consecutive victory. The last time the Cardinal (8-0) were undefeated this late in the season was in 1951 when their quarterback was Gary Kerkorian and they were one of eight teams in the conference. U.S.C. is 6-2, 3-2 in Pacific 12 play.</a:t>
            </a:r>
          </a:p>
          <a:p>
            <a:endParaRPr lang="en-US" dirty="0" smtClean="0"/>
          </a:p>
          <a:p>
            <a:r>
              <a:rPr lang="en-US" dirty="0" smtClean="0"/>
              <a:t>“</a:t>
            </a:r>
            <a:r>
              <a:rPr lang="en-US" dirty="0"/>
              <a:t>One thing you can’t forget about Andrew is that he’s the most competitive guy on the team,” Stanford Coach David Shaw said. “So when a bad play happens, he goes completely down in the dumps. He’s so mad and furious and then it’s like flushing a toilet. He flushed it and it’s like it never happened. It’s gone. And he came back and the look in his eye, he said, ‘We’re going to get this done</a:t>
            </a:r>
            <a:r>
              <a:rPr lang="en-US" dirty="0" smtClean="0"/>
              <a:t>.’”</a:t>
            </a:r>
            <a:endParaRPr lang="en-US" dirty="0"/>
          </a:p>
        </p:txBody>
      </p:sp>
    </p:spTree>
    <p:extLst>
      <p:ext uri="{BB962C8B-B14F-4D97-AF65-F5344CB8AC3E}">
        <p14:creationId xmlns:p14="http://schemas.microsoft.com/office/powerpoint/2010/main" val="1504387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Analysis</a:t>
            </a:r>
            <a:endParaRPr lang="en-US" dirty="0"/>
          </a:p>
        </p:txBody>
      </p:sp>
      <p:sp>
        <p:nvSpPr>
          <p:cNvPr id="3" name="Content Placeholder 2"/>
          <p:cNvSpPr>
            <a:spLocks noGrp="1"/>
          </p:cNvSpPr>
          <p:nvPr>
            <p:ph sz="quarter" idx="1"/>
          </p:nvPr>
        </p:nvSpPr>
        <p:spPr/>
        <p:txBody>
          <a:bodyPr/>
          <a:lstStyle/>
          <a:p>
            <a:endParaRPr lang="en-US" dirty="0"/>
          </a:p>
        </p:txBody>
      </p:sp>
      <p:sp>
        <p:nvSpPr>
          <p:cNvPr id="4" name="TextBox 3"/>
          <p:cNvSpPr txBox="1"/>
          <p:nvPr/>
        </p:nvSpPr>
        <p:spPr>
          <a:xfrm>
            <a:off x="228600" y="1600200"/>
            <a:ext cx="8686800" cy="369332"/>
          </a:xfrm>
          <a:prstGeom prst="rect">
            <a:avLst/>
          </a:prstGeom>
          <a:noFill/>
        </p:spPr>
        <p:txBody>
          <a:bodyPr wrap="square" rtlCol="0">
            <a:spAutoFit/>
          </a:bodyPr>
          <a:lstStyle/>
          <a:p>
            <a:endParaRPr lang="en-US" dirty="0"/>
          </a:p>
        </p:txBody>
      </p:sp>
      <p:sp>
        <p:nvSpPr>
          <p:cNvPr id="5" name="TextBox 4"/>
          <p:cNvSpPr txBox="1"/>
          <p:nvPr/>
        </p:nvSpPr>
        <p:spPr>
          <a:xfrm>
            <a:off x="228600" y="1600200"/>
            <a:ext cx="8686800" cy="2031325"/>
          </a:xfrm>
          <a:prstGeom prst="rect">
            <a:avLst/>
          </a:prstGeom>
          <a:solidFill>
            <a:schemeClr val="bg1"/>
          </a:solidFill>
          <a:ln>
            <a:solidFill>
              <a:schemeClr val="tx1"/>
            </a:solidFill>
          </a:ln>
        </p:spPr>
        <p:txBody>
          <a:bodyPr wrap="square" rtlCol="0">
            <a:spAutoFit/>
          </a:bodyPr>
          <a:lstStyle/>
          <a:p>
            <a:r>
              <a:rPr lang="en-US" dirty="0" smtClean="0"/>
              <a:t>Luck </a:t>
            </a:r>
            <a:r>
              <a:rPr lang="en-US" dirty="0"/>
              <a:t>passed for 330 yards and 3 scores. He was at his best when the chips were down, going 3 for 3 through the air in overtime and completing 16 of 22 passes in the third and fourth quarters when Stanford was chasing an inspired U.S.C. team</a:t>
            </a:r>
            <a:r>
              <a:rPr lang="en-US" dirty="0" smtClean="0"/>
              <a:t>.</a:t>
            </a:r>
          </a:p>
          <a:p>
            <a:endParaRPr lang="en-US" dirty="0"/>
          </a:p>
          <a:p>
            <a:r>
              <a:rPr lang="en-US" dirty="0"/>
              <a:t>“The stats aren’t going to show the plays he made,” U.S.C. Coach Lane </a:t>
            </a:r>
            <a:r>
              <a:rPr lang="en-US" dirty="0" err="1"/>
              <a:t>Kiffin</a:t>
            </a:r>
            <a:r>
              <a:rPr lang="en-US" dirty="0"/>
              <a:t> said, “but he’s a really special pocket passer and makes plays with his feet. It’s why he’ll be the first pick in the draft.”</a:t>
            </a:r>
          </a:p>
        </p:txBody>
      </p:sp>
    </p:spTree>
    <p:extLst>
      <p:ext uri="{BB962C8B-B14F-4D97-AF65-F5344CB8AC3E}">
        <p14:creationId xmlns:p14="http://schemas.microsoft.com/office/powerpoint/2010/main" val="3345421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Chronology</a:t>
            </a:r>
            <a:endParaRPr lang="en-US" dirty="0"/>
          </a:p>
        </p:txBody>
      </p:sp>
      <p:sp>
        <p:nvSpPr>
          <p:cNvPr id="3" name="Content Placeholder 2"/>
          <p:cNvSpPr>
            <a:spLocks noGrp="1"/>
          </p:cNvSpPr>
          <p:nvPr>
            <p:ph sz="quarter" idx="1"/>
          </p:nvPr>
        </p:nvSpPr>
        <p:spPr/>
        <p:txBody>
          <a:bodyPr/>
          <a:lstStyle/>
          <a:p>
            <a:endParaRPr lang="en-US" dirty="0"/>
          </a:p>
        </p:txBody>
      </p:sp>
      <p:sp>
        <p:nvSpPr>
          <p:cNvPr id="4" name="TextBox 3"/>
          <p:cNvSpPr txBox="1"/>
          <p:nvPr/>
        </p:nvSpPr>
        <p:spPr>
          <a:xfrm>
            <a:off x="228600" y="1600200"/>
            <a:ext cx="8686800" cy="369332"/>
          </a:xfrm>
          <a:prstGeom prst="rect">
            <a:avLst/>
          </a:prstGeom>
          <a:noFill/>
        </p:spPr>
        <p:txBody>
          <a:bodyPr wrap="square" rtlCol="0">
            <a:spAutoFit/>
          </a:bodyPr>
          <a:lstStyle/>
          <a:p>
            <a:endParaRPr lang="en-US" dirty="0"/>
          </a:p>
        </p:txBody>
      </p:sp>
      <p:sp>
        <p:nvSpPr>
          <p:cNvPr id="5" name="TextBox 4"/>
          <p:cNvSpPr txBox="1"/>
          <p:nvPr/>
        </p:nvSpPr>
        <p:spPr>
          <a:xfrm>
            <a:off x="228600" y="1600200"/>
            <a:ext cx="8686800" cy="3693319"/>
          </a:xfrm>
          <a:prstGeom prst="rect">
            <a:avLst/>
          </a:prstGeom>
          <a:solidFill>
            <a:schemeClr val="bg1"/>
          </a:solidFill>
          <a:ln>
            <a:solidFill>
              <a:schemeClr val="tx1"/>
            </a:solidFill>
          </a:ln>
        </p:spPr>
        <p:txBody>
          <a:bodyPr wrap="square" rtlCol="0">
            <a:spAutoFit/>
          </a:bodyPr>
          <a:lstStyle/>
          <a:p>
            <a:r>
              <a:rPr lang="en-US" dirty="0" err="1"/>
              <a:t>Kiffin</a:t>
            </a:r>
            <a:r>
              <a:rPr lang="en-US" dirty="0"/>
              <a:t> was critical of the officiating, expressing dismay that the Trojans were not afforded a timeout in the final second of the fourth quarter, after Robert Woods caught a 7-yard pass from Matt Barkley at the Stanford 33 to set up the potential game-winning field goal. After reviewing the play, the officials determined that the clock ran out</a:t>
            </a:r>
            <a:r>
              <a:rPr lang="en-US" dirty="0" smtClean="0"/>
              <a:t>.</a:t>
            </a:r>
            <a:endParaRPr lang="en-US" dirty="0"/>
          </a:p>
          <a:p>
            <a:endParaRPr lang="en-US" dirty="0"/>
          </a:p>
          <a:p>
            <a:r>
              <a:rPr lang="en-US" dirty="0"/>
              <a:t>“I told them we were going to call a timeout with one second left,” </a:t>
            </a:r>
            <a:r>
              <a:rPr lang="en-US" dirty="0" err="1"/>
              <a:t>Kiffin</a:t>
            </a:r>
            <a:r>
              <a:rPr lang="en-US" dirty="0"/>
              <a:t> said, “and was told by the side official that we’d have a chance to kick the 50-yard field goal to win it.”</a:t>
            </a:r>
          </a:p>
          <a:p>
            <a:endParaRPr lang="en-US" dirty="0" smtClean="0"/>
          </a:p>
          <a:p>
            <a:r>
              <a:rPr lang="en-US" dirty="0" smtClean="0"/>
              <a:t>Barkley </a:t>
            </a:r>
            <a:r>
              <a:rPr lang="en-US" dirty="0"/>
              <a:t>passed for 284 yards and 3 touchdowns. He passed for 127 yards in the first half to Luck’s 99, but he also threw an interception that led to a Cardinal field goal as Stanford took a 10-6 lead into intermission</a:t>
            </a:r>
            <a:r>
              <a:rPr lang="en-US" dirty="0" smtClean="0"/>
              <a:t>.</a:t>
            </a:r>
            <a:endParaRPr lang="en-US" dirty="0"/>
          </a:p>
        </p:txBody>
      </p:sp>
    </p:spTree>
    <p:extLst>
      <p:ext uri="{BB962C8B-B14F-4D97-AF65-F5344CB8AC3E}">
        <p14:creationId xmlns:p14="http://schemas.microsoft.com/office/powerpoint/2010/main" val="3822116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sz="quarter" idx="1"/>
          </p:nvPr>
        </p:nvSpPr>
        <p:spPr/>
        <p:txBody>
          <a:bodyPr>
            <a:normAutofit/>
          </a:bodyPr>
          <a:lstStyle/>
          <a:p>
            <a:r>
              <a:rPr lang="en-US" dirty="0" smtClean="0"/>
              <a:t>Grew up a die-hard Bay Area sports fan</a:t>
            </a:r>
          </a:p>
          <a:p>
            <a:r>
              <a:rPr lang="en-US" dirty="0" smtClean="0"/>
              <a:t>Wrote for </a:t>
            </a:r>
            <a:r>
              <a:rPr lang="en-US" dirty="0" err="1" smtClean="0"/>
              <a:t>Monta</a:t>
            </a:r>
            <a:r>
              <a:rPr lang="en-US" dirty="0" smtClean="0"/>
              <a:t> Vista HS paper, El </a:t>
            </a:r>
            <a:r>
              <a:rPr lang="en-US" dirty="0" err="1" smtClean="0"/>
              <a:t>Estoque</a:t>
            </a:r>
            <a:r>
              <a:rPr lang="en-US" dirty="0" smtClean="0"/>
              <a:t>, as a junior and senior; also served as Managing Editor</a:t>
            </a:r>
          </a:p>
          <a:p>
            <a:r>
              <a:rPr lang="en-US" dirty="0" smtClean="0"/>
              <a:t>Summer 2010: internships at Stanford Athletic Department’s Media Relations Office (SIDs) and The Stanford Daily</a:t>
            </a:r>
          </a:p>
          <a:p>
            <a:pPr lvl="1"/>
            <a:r>
              <a:rPr lang="en-US" dirty="0"/>
              <a:t>Continuation: paid job at men’s basketball games and full-time role as staff writer/desk editor, </a:t>
            </a:r>
            <a:r>
              <a:rPr lang="en-US" dirty="0" smtClean="0"/>
              <a:t>respectively</a:t>
            </a:r>
          </a:p>
          <a:p>
            <a:r>
              <a:rPr lang="en-US" dirty="0" smtClean="0"/>
              <a:t>100,000 published words, work featured online by New York Times and linked by ESPN.com</a:t>
            </a:r>
          </a:p>
          <a:p>
            <a:pPr marL="274320" lvl="1" indent="0">
              <a:buNone/>
            </a:pPr>
            <a:endParaRPr lang="en-US" dirty="0"/>
          </a:p>
        </p:txBody>
      </p:sp>
    </p:spTree>
    <p:extLst>
      <p:ext uri="{BB962C8B-B14F-4D97-AF65-F5344CB8AC3E}">
        <p14:creationId xmlns:p14="http://schemas.microsoft.com/office/powerpoint/2010/main" val="285809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Chronology</a:t>
            </a:r>
            <a:endParaRPr lang="en-US" dirty="0"/>
          </a:p>
        </p:txBody>
      </p:sp>
      <p:sp>
        <p:nvSpPr>
          <p:cNvPr id="3" name="Content Placeholder 2"/>
          <p:cNvSpPr>
            <a:spLocks noGrp="1"/>
          </p:cNvSpPr>
          <p:nvPr>
            <p:ph sz="quarter" idx="1"/>
          </p:nvPr>
        </p:nvSpPr>
        <p:spPr/>
        <p:txBody>
          <a:bodyPr/>
          <a:lstStyle/>
          <a:p>
            <a:endParaRPr lang="en-US" dirty="0"/>
          </a:p>
        </p:txBody>
      </p:sp>
      <p:sp>
        <p:nvSpPr>
          <p:cNvPr id="4" name="TextBox 3"/>
          <p:cNvSpPr txBox="1"/>
          <p:nvPr/>
        </p:nvSpPr>
        <p:spPr>
          <a:xfrm>
            <a:off x="228600" y="1600200"/>
            <a:ext cx="8686800" cy="369332"/>
          </a:xfrm>
          <a:prstGeom prst="rect">
            <a:avLst/>
          </a:prstGeom>
          <a:noFill/>
        </p:spPr>
        <p:txBody>
          <a:bodyPr wrap="square" rtlCol="0">
            <a:spAutoFit/>
          </a:bodyPr>
          <a:lstStyle/>
          <a:p>
            <a:endParaRPr lang="en-US" dirty="0"/>
          </a:p>
        </p:txBody>
      </p:sp>
      <p:sp>
        <p:nvSpPr>
          <p:cNvPr id="5" name="TextBox 4"/>
          <p:cNvSpPr txBox="1"/>
          <p:nvPr/>
        </p:nvSpPr>
        <p:spPr>
          <a:xfrm>
            <a:off x="228600" y="1600200"/>
            <a:ext cx="8686800" cy="4801314"/>
          </a:xfrm>
          <a:prstGeom prst="rect">
            <a:avLst/>
          </a:prstGeom>
          <a:solidFill>
            <a:schemeClr val="bg1"/>
          </a:solidFill>
          <a:ln>
            <a:solidFill>
              <a:schemeClr val="tx1"/>
            </a:solidFill>
          </a:ln>
        </p:spPr>
        <p:txBody>
          <a:bodyPr wrap="square" rtlCol="0">
            <a:spAutoFit/>
          </a:bodyPr>
          <a:lstStyle/>
          <a:p>
            <a:r>
              <a:rPr lang="en-US" dirty="0" smtClean="0"/>
              <a:t>Luck </a:t>
            </a:r>
            <a:r>
              <a:rPr lang="en-US" dirty="0"/>
              <a:t>completed his first five passes – including a 10-yard score to Tyler Gaffney — as the Cardinal marched 83 yards on their opening drive to take a 7-0 lead. He cooled off after that, misfiring on 4 of his last 9 passes in the first half as the Trojans’ defensive line ran stunts that stumped Luck, who handles the Cardinal’s play calling.</a:t>
            </a:r>
          </a:p>
          <a:p>
            <a:endParaRPr lang="en-US" dirty="0" smtClean="0"/>
          </a:p>
          <a:p>
            <a:r>
              <a:rPr lang="en-US" dirty="0" smtClean="0"/>
              <a:t>The </a:t>
            </a:r>
            <a:r>
              <a:rPr lang="en-US" dirty="0"/>
              <a:t>Trojans ran the ball seven times for 16 yards in the first half. McNeal, who finished with 154 yards on 20 carries, got U.S.C.’s running game out of first gear and into fifth in the third quarter with consecutive scoring runs of 61 and 25 yards to help the Trojans to a 20-10 lead.</a:t>
            </a:r>
          </a:p>
          <a:p>
            <a:endParaRPr lang="en-US" dirty="0" smtClean="0"/>
          </a:p>
          <a:p>
            <a:r>
              <a:rPr lang="en-US" dirty="0" smtClean="0"/>
              <a:t>It </a:t>
            </a:r>
            <a:r>
              <a:rPr lang="en-US" dirty="0"/>
              <a:t>was the first time the Cardinal had trailed all season, but Luck was unfazed. He showed the crowd of 93,607 why fans of downtrodden N.F.L. franchises like the Miami Dolphins are rooting for their teams to lose so they can “earn” the No. 1 pick to draft him. In one stretch in the second half, he completed 10 consecutive passes. By the end of the third quarter, Luck had thrown for one touchdown and run for another to put the Cardinal back on top, 24-20</a:t>
            </a:r>
            <a:r>
              <a:rPr lang="en-US" dirty="0" smtClean="0"/>
              <a:t>.</a:t>
            </a:r>
            <a:endParaRPr lang="en-US" dirty="0"/>
          </a:p>
        </p:txBody>
      </p:sp>
    </p:spTree>
    <p:extLst>
      <p:ext uri="{BB962C8B-B14F-4D97-AF65-F5344CB8AC3E}">
        <p14:creationId xmlns:p14="http://schemas.microsoft.com/office/powerpoint/2010/main" val="161222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4: Ending</a:t>
            </a:r>
            <a:endParaRPr lang="en-US" dirty="0"/>
          </a:p>
        </p:txBody>
      </p:sp>
      <p:sp>
        <p:nvSpPr>
          <p:cNvPr id="3" name="Content Placeholder 2"/>
          <p:cNvSpPr>
            <a:spLocks noGrp="1"/>
          </p:cNvSpPr>
          <p:nvPr>
            <p:ph sz="quarter" idx="1"/>
          </p:nvPr>
        </p:nvSpPr>
        <p:spPr/>
        <p:txBody>
          <a:bodyPr/>
          <a:lstStyle/>
          <a:p>
            <a:endParaRPr lang="en-US" dirty="0"/>
          </a:p>
        </p:txBody>
      </p:sp>
      <p:sp>
        <p:nvSpPr>
          <p:cNvPr id="4" name="TextBox 3"/>
          <p:cNvSpPr txBox="1"/>
          <p:nvPr/>
        </p:nvSpPr>
        <p:spPr>
          <a:xfrm>
            <a:off x="228600" y="1600200"/>
            <a:ext cx="8686800" cy="369332"/>
          </a:xfrm>
          <a:prstGeom prst="rect">
            <a:avLst/>
          </a:prstGeom>
          <a:noFill/>
        </p:spPr>
        <p:txBody>
          <a:bodyPr wrap="square" rtlCol="0">
            <a:spAutoFit/>
          </a:bodyPr>
          <a:lstStyle/>
          <a:p>
            <a:endParaRPr lang="en-US" dirty="0"/>
          </a:p>
        </p:txBody>
      </p:sp>
      <p:sp>
        <p:nvSpPr>
          <p:cNvPr id="5" name="TextBox 4"/>
          <p:cNvSpPr txBox="1"/>
          <p:nvPr/>
        </p:nvSpPr>
        <p:spPr>
          <a:xfrm>
            <a:off x="228600" y="1600200"/>
            <a:ext cx="8686800" cy="3416320"/>
          </a:xfrm>
          <a:prstGeom prst="rect">
            <a:avLst/>
          </a:prstGeom>
          <a:solidFill>
            <a:schemeClr val="bg1"/>
          </a:solidFill>
          <a:ln>
            <a:solidFill>
              <a:schemeClr val="tx1"/>
            </a:solidFill>
          </a:ln>
        </p:spPr>
        <p:txBody>
          <a:bodyPr wrap="square" rtlCol="0">
            <a:spAutoFit/>
          </a:bodyPr>
          <a:lstStyle/>
          <a:p>
            <a:r>
              <a:rPr lang="en-US" dirty="0" smtClean="0"/>
              <a:t>The </a:t>
            </a:r>
            <a:r>
              <a:rPr lang="en-US" dirty="0"/>
              <a:t>Trojans regained the lead in the second minute of the fourth on a 28-yard pass from Barkley to Marquis Lee. Stanford tied the game at 27-27 on a 29-yard field goal by Eric Whitaker, and then appeared to lose it on Luck’s interception</a:t>
            </a:r>
            <a:r>
              <a:rPr lang="en-US" dirty="0" smtClean="0"/>
              <a:t>.</a:t>
            </a:r>
          </a:p>
          <a:p>
            <a:endParaRPr lang="en-US" dirty="0" smtClean="0"/>
          </a:p>
          <a:p>
            <a:r>
              <a:rPr lang="en-US" dirty="0"/>
              <a:t>“I was very disappointed in myself,” Luck said. “There were a couple seconds there where I wanted to dig a hole and bury myself. But the guys believed in me. I was happy there was still some time on the play clock to go down there again. I was just relieved there was more clock left.”</a:t>
            </a:r>
          </a:p>
          <a:p>
            <a:endParaRPr lang="en-US" dirty="0" smtClean="0"/>
          </a:p>
          <a:p>
            <a:r>
              <a:rPr lang="en-US" dirty="0" smtClean="0"/>
              <a:t>Luck</a:t>
            </a:r>
            <a:r>
              <a:rPr lang="en-US" dirty="0"/>
              <a:t>, who is 28-5 as a starter, was asked where the victory ranked on his career highlight list. “I might need a couple of minutes to digest that,” he said, adding, “It’s right up there</a:t>
            </a:r>
            <a:r>
              <a:rPr lang="en-US" dirty="0" smtClean="0"/>
              <a:t>.”</a:t>
            </a:r>
            <a:endParaRPr lang="en-US" dirty="0"/>
          </a:p>
        </p:txBody>
      </p:sp>
    </p:spTree>
    <p:extLst>
      <p:ext uri="{BB962C8B-B14F-4D97-AF65-F5344CB8AC3E}">
        <p14:creationId xmlns:p14="http://schemas.microsoft.com/office/powerpoint/2010/main" val="3780502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The Lead</a:t>
            </a:r>
            <a:endParaRPr lang="en-US" dirty="0"/>
          </a:p>
        </p:txBody>
      </p:sp>
      <p:sp>
        <p:nvSpPr>
          <p:cNvPr id="3" name="Content Placeholder 2"/>
          <p:cNvSpPr>
            <a:spLocks noGrp="1"/>
          </p:cNvSpPr>
          <p:nvPr>
            <p:ph sz="quarter" idx="1"/>
          </p:nvPr>
        </p:nvSpPr>
        <p:spPr/>
        <p:txBody>
          <a:bodyPr/>
          <a:lstStyle/>
          <a:p>
            <a:endParaRPr lang="en-US" dirty="0"/>
          </a:p>
        </p:txBody>
      </p:sp>
      <p:sp>
        <p:nvSpPr>
          <p:cNvPr id="4" name="TextBox 3"/>
          <p:cNvSpPr txBox="1"/>
          <p:nvPr/>
        </p:nvSpPr>
        <p:spPr>
          <a:xfrm>
            <a:off x="228600" y="1600200"/>
            <a:ext cx="8686800" cy="369332"/>
          </a:xfrm>
          <a:prstGeom prst="rect">
            <a:avLst/>
          </a:prstGeom>
          <a:noFill/>
        </p:spPr>
        <p:txBody>
          <a:bodyPr wrap="square" rtlCol="0">
            <a:spAutoFit/>
          </a:bodyPr>
          <a:lstStyle/>
          <a:p>
            <a:endParaRPr lang="en-US" dirty="0"/>
          </a:p>
        </p:txBody>
      </p:sp>
      <p:sp>
        <p:nvSpPr>
          <p:cNvPr id="5" name="TextBox 4"/>
          <p:cNvSpPr txBox="1"/>
          <p:nvPr/>
        </p:nvSpPr>
        <p:spPr>
          <a:xfrm>
            <a:off x="228600" y="1600200"/>
            <a:ext cx="8686800" cy="3970318"/>
          </a:xfrm>
          <a:prstGeom prst="rect">
            <a:avLst/>
          </a:prstGeom>
          <a:solidFill>
            <a:schemeClr val="bg1"/>
          </a:solidFill>
          <a:ln>
            <a:solidFill>
              <a:schemeClr val="tx1"/>
            </a:solidFill>
          </a:ln>
        </p:spPr>
        <p:txBody>
          <a:bodyPr wrap="square" rtlCol="0">
            <a:spAutoFit/>
          </a:bodyPr>
          <a:lstStyle/>
          <a:p>
            <a:r>
              <a:rPr lang="en-US" b="1" dirty="0"/>
              <a:t>Los Angeles</a:t>
            </a:r>
            <a:r>
              <a:rPr lang="en-US" dirty="0"/>
              <a:t> -- For the second year in a row, the matchup had a pulse-racing finish</a:t>
            </a:r>
            <a:r>
              <a:rPr lang="en-US" dirty="0" smtClean="0"/>
              <a:t>.</a:t>
            </a:r>
          </a:p>
          <a:p>
            <a:endParaRPr lang="en-US" dirty="0"/>
          </a:p>
          <a:p>
            <a:r>
              <a:rPr lang="en-US" dirty="0"/>
              <a:t>Last year, Stanford won on a field goal. That was merely a thriller.</a:t>
            </a:r>
          </a:p>
          <a:p>
            <a:endParaRPr lang="en-US" dirty="0" smtClean="0"/>
          </a:p>
          <a:p>
            <a:r>
              <a:rPr lang="en-US" dirty="0" smtClean="0"/>
              <a:t>This </a:t>
            </a:r>
            <a:r>
              <a:rPr lang="en-US" dirty="0"/>
              <a:t>was a game for the ages.</a:t>
            </a:r>
          </a:p>
          <a:p>
            <a:endParaRPr lang="en-US" dirty="0" smtClean="0"/>
          </a:p>
          <a:p>
            <a:r>
              <a:rPr lang="en-US" dirty="0" smtClean="0"/>
              <a:t>Before </a:t>
            </a:r>
            <a:r>
              <a:rPr lang="en-US" dirty="0"/>
              <a:t>a sellout crowd of 93,607 at the Coliseum, Stanford outlasted USC in the third overtime 56-48 when the Trojans' Curtis McNeal fumbled and linebacker AJ </a:t>
            </a:r>
            <a:r>
              <a:rPr lang="en-US" dirty="0" err="1"/>
              <a:t>Tarpley</a:t>
            </a:r>
            <a:r>
              <a:rPr lang="en-US" dirty="0"/>
              <a:t> recovered in the end zone</a:t>
            </a:r>
            <a:r>
              <a:rPr lang="en-US" dirty="0" smtClean="0"/>
              <a:t>.</a:t>
            </a:r>
          </a:p>
          <a:p>
            <a:endParaRPr lang="en-US" dirty="0"/>
          </a:p>
          <a:p>
            <a:r>
              <a:rPr lang="en-US" dirty="0"/>
              <a:t>The play gave the No. 4 Cardinal (8-0, 6-0 Pac-12) their third straight victory in the series with the Trojans (6-2, 3-2) and extended the nation's longest winning streak to 16 games</a:t>
            </a:r>
            <a:r>
              <a:rPr lang="en-US" dirty="0" smtClean="0"/>
              <a:t>.</a:t>
            </a:r>
            <a:endParaRPr lang="en-US" dirty="0"/>
          </a:p>
        </p:txBody>
      </p:sp>
      <p:sp>
        <p:nvSpPr>
          <p:cNvPr id="6" name="TextBox 5"/>
          <p:cNvSpPr txBox="1"/>
          <p:nvPr/>
        </p:nvSpPr>
        <p:spPr>
          <a:xfrm>
            <a:off x="381000" y="5678269"/>
            <a:ext cx="8458200" cy="646331"/>
          </a:xfrm>
          <a:prstGeom prst="rect">
            <a:avLst/>
          </a:prstGeom>
          <a:noFill/>
        </p:spPr>
        <p:txBody>
          <a:bodyPr wrap="square" rtlCol="0">
            <a:spAutoFit/>
          </a:bodyPr>
          <a:lstStyle/>
          <a:p>
            <a:r>
              <a:rPr lang="en-US" i="1" dirty="0" smtClean="0"/>
              <a:t>San Francisco Chronicle, </a:t>
            </a:r>
            <a:r>
              <a:rPr lang="en-US" dirty="0" smtClean="0"/>
              <a:t>Tom FitzGerald, “Stanford stays unbeaten, beats USC 56-48 in 3 OTs”</a:t>
            </a:r>
            <a:endParaRPr lang="en-US" i="1" dirty="0"/>
          </a:p>
        </p:txBody>
      </p:sp>
    </p:spTree>
    <p:extLst>
      <p:ext uri="{BB962C8B-B14F-4D97-AF65-F5344CB8AC3E}">
        <p14:creationId xmlns:p14="http://schemas.microsoft.com/office/powerpoint/2010/main" val="261004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Analysis</a:t>
            </a:r>
            <a:endParaRPr lang="en-US" dirty="0"/>
          </a:p>
        </p:txBody>
      </p:sp>
      <p:sp>
        <p:nvSpPr>
          <p:cNvPr id="3" name="Content Placeholder 2"/>
          <p:cNvSpPr>
            <a:spLocks noGrp="1"/>
          </p:cNvSpPr>
          <p:nvPr>
            <p:ph sz="quarter" idx="1"/>
          </p:nvPr>
        </p:nvSpPr>
        <p:spPr/>
        <p:txBody>
          <a:bodyPr/>
          <a:lstStyle/>
          <a:p>
            <a:endParaRPr lang="en-US" dirty="0"/>
          </a:p>
        </p:txBody>
      </p:sp>
      <p:sp>
        <p:nvSpPr>
          <p:cNvPr id="4" name="TextBox 3"/>
          <p:cNvSpPr txBox="1"/>
          <p:nvPr/>
        </p:nvSpPr>
        <p:spPr>
          <a:xfrm>
            <a:off x="228600" y="1600200"/>
            <a:ext cx="8686800" cy="369332"/>
          </a:xfrm>
          <a:prstGeom prst="rect">
            <a:avLst/>
          </a:prstGeom>
          <a:noFill/>
        </p:spPr>
        <p:txBody>
          <a:bodyPr wrap="square" rtlCol="0">
            <a:spAutoFit/>
          </a:bodyPr>
          <a:lstStyle/>
          <a:p>
            <a:endParaRPr lang="en-US" dirty="0"/>
          </a:p>
        </p:txBody>
      </p:sp>
      <p:sp>
        <p:nvSpPr>
          <p:cNvPr id="5" name="TextBox 4"/>
          <p:cNvSpPr txBox="1"/>
          <p:nvPr/>
        </p:nvSpPr>
        <p:spPr>
          <a:xfrm>
            <a:off x="228600" y="1600200"/>
            <a:ext cx="8686800" cy="4247317"/>
          </a:xfrm>
          <a:prstGeom prst="rect">
            <a:avLst/>
          </a:prstGeom>
          <a:solidFill>
            <a:schemeClr val="bg1"/>
          </a:solidFill>
          <a:ln>
            <a:solidFill>
              <a:schemeClr val="tx1"/>
            </a:solidFill>
          </a:ln>
        </p:spPr>
        <p:txBody>
          <a:bodyPr wrap="square" rtlCol="0">
            <a:spAutoFit/>
          </a:bodyPr>
          <a:lstStyle/>
          <a:p>
            <a:r>
              <a:rPr lang="en-US" dirty="0"/>
              <a:t>"Wow. Wow. I tell you what, our guys fight," head coach David Shaw said. "They just kept fighting</a:t>
            </a:r>
            <a:r>
              <a:rPr lang="en-US" dirty="0" smtClean="0"/>
              <a:t>.“</a:t>
            </a:r>
          </a:p>
          <a:p>
            <a:endParaRPr lang="en-US" dirty="0"/>
          </a:p>
          <a:p>
            <a:r>
              <a:rPr lang="en-US" dirty="0"/>
              <a:t>Against a fired-up USC team, Luck completed 29 of 40 passes for 330 yards and three touchdowns, including one in the second overtime to tight end </a:t>
            </a:r>
            <a:r>
              <a:rPr lang="en-US" dirty="0" smtClean="0"/>
              <a:t>Levine </a:t>
            </a:r>
            <a:r>
              <a:rPr lang="en-US" dirty="0" err="1" smtClean="0"/>
              <a:t>Toilolo</a:t>
            </a:r>
            <a:r>
              <a:rPr lang="en-US" dirty="0" smtClean="0"/>
              <a:t>, who somehow got a foot down inbounds in the end zone.</a:t>
            </a:r>
          </a:p>
          <a:p>
            <a:endParaRPr lang="en-US" dirty="0"/>
          </a:p>
          <a:p>
            <a:r>
              <a:rPr lang="en-US" dirty="0"/>
              <a:t>Luck also was sacked twice, matching the total Stanford had given up this season, and threw an interception that Trojans cornerback </a:t>
            </a:r>
            <a:r>
              <a:rPr lang="en-US" dirty="0" err="1"/>
              <a:t>Nickell</a:t>
            </a:r>
            <a:r>
              <a:rPr lang="en-US" dirty="0"/>
              <a:t> </a:t>
            </a:r>
            <a:r>
              <a:rPr lang="en-US" dirty="0" err="1"/>
              <a:t>Robey</a:t>
            </a:r>
            <a:r>
              <a:rPr lang="en-US" dirty="0"/>
              <a:t> returned 33 yards for a touchdown with 3:08 left in regulation</a:t>
            </a:r>
            <a:r>
              <a:rPr lang="en-US" dirty="0" smtClean="0"/>
              <a:t>.</a:t>
            </a:r>
          </a:p>
          <a:p>
            <a:endParaRPr lang="en-US" dirty="0"/>
          </a:p>
          <a:p>
            <a:r>
              <a:rPr lang="en-US" dirty="0"/>
              <a:t>"I was very disappointed in myself," Luck said. "There were a couple seconds there when I wanted to dig a hole and bury myself. But the guys believed in me. I was happy there was still some time on the play clock to go down there again. I was just relieved there was more clock left</a:t>
            </a:r>
            <a:r>
              <a:rPr lang="en-US" dirty="0" smtClean="0"/>
              <a:t>."</a:t>
            </a:r>
            <a:endParaRPr lang="en-US" dirty="0"/>
          </a:p>
        </p:txBody>
      </p:sp>
    </p:spTree>
    <p:extLst>
      <p:ext uri="{BB962C8B-B14F-4D97-AF65-F5344CB8AC3E}">
        <p14:creationId xmlns:p14="http://schemas.microsoft.com/office/powerpoint/2010/main" val="2328986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Analysis</a:t>
            </a:r>
            <a:endParaRPr lang="en-US" dirty="0"/>
          </a:p>
        </p:txBody>
      </p:sp>
      <p:sp>
        <p:nvSpPr>
          <p:cNvPr id="3" name="Content Placeholder 2"/>
          <p:cNvSpPr>
            <a:spLocks noGrp="1"/>
          </p:cNvSpPr>
          <p:nvPr>
            <p:ph sz="quarter" idx="1"/>
          </p:nvPr>
        </p:nvSpPr>
        <p:spPr/>
        <p:txBody>
          <a:bodyPr/>
          <a:lstStyle/>
          <a:p>
            <a:endParaRPr lang="en-US" dirty="0"/>
          </a:p>
        </p:txBody>
      </p:sp>
      <p:sp>
        <p:nvSpPr>
          <p:cNvPr id="4" name="TextBox 3"/>
          <p:cNvSpPr txBox="1"/>
          <p:nvPr/>
        </p:nvSpPr>
        <p:spPr>
          <a:xfrm>
            <a:off x="228600" y="1600200"/>
            <a:ext cx="8686800" cy="369332"/>
          </a:xfrm>
          <a:prstGeom prst="rect">
            <a:avLst/>
          </a:prstGeom>
          <a:noFill/>
        </p:spPr>
        <p:txBody>
          <a:bodyPr wrap="square" rtlCol="0">
            <a:spAutoFit/>
          </a:bodyPr>
          <a:lstStyle/>
          <a:p>
            <a:endParaRPr lang="en-US" dirty="0"/>
          </a:p>
        </p:txBody>
      </p:sp>
      <p:sp>
        <p:nvSpPr>
          <p:cNvPr id="5" name="TextBox 4"/>
          <p:cNvSpPr txBox="1"/>
          <p:nvPr/>
        </p:nvSpPr>
        <p:spPr>
          <a:xfrm>
            <a:off x="228600" y="1600200"/>
            <a:ext cx="8686800" cy="2031325"/>
          </a:xfrm>
          <a:prstGeom prst="rect">
            <a:avLst/>
          </a:prstGeom>
          <a:solidFill>
            <a:schemeClr val="bg1"/>
          </a:solidFill>
          <a:ln>
            <a:solidFill>
              <a:schemeClr val="tx1"/>
            </a:solidFill>
          </a:ln>
        </p:spPr>
        <p:txBody>
          <a:bodyPr wrap="square" rtlCol="0">
            <a:spAutoFit/>
          </a:bodyPr>
          <a:lstStyle/>
          <a:p>
            <a:r>
              <a:rPr lang="en-US" dirty="0" smtClean="0"/>
              <a:t>Luck </a:t>
            </a:r>
            <a:r>
              <a:rPr lang="en-US" dirty="0"/>
              <a:t>drove the Cardinal 76 yards, with </a:t>
            </a:r>
            <a:r>
              <a:rPr lang="en-US" dirty="0" err="1"/>
              <a:t>Stepfan</a:t>
            </a:r>
            <a:r>
              <a:rPr lang="en-US" dirty="0"/>
              <a:t> Taylor scoring on a 2-yard run to tie the score at 34-34 with 38 seconds left.</a:t>
            </a:r>
          </a:p>
          <a:p>
            <a:endParaRPr lang="en-US" dirty="0" smtClean="0"/>
          </a:p>
          <a:p>
            <a:r>
              <a:rPr lang="en-US" dirty="0" smtClean="0"/>
              <a:t>"</a:t>
            </a:r>
            <a:r>
              <a:rPr lang="en-US" dirty="0"/>
              <a:t>He was so upset, for about 45 seconds, and then he flushed it," Shaw said of Luck. "And then he moved on and made the plays to help us win the game. ... We talk about fighting adversity. I didn't know it would be this much adversity. But the kids fought through it, and I love them to death for it</a:t>
            </a:r>
            <a:r>
              <a:rPr lang="en-US" dirty="0" smtClean="0"/>
              <a:t>."</a:t>
            </a:r>
            <a:endParaRPr lang="en-US" dirty="0"/>
          </a:p>
        </p:txBody>
      </p:sp>
    </p:spTree>
    <p:extLst>
      <p:ext uri="{BB962C8B-B14F-4D97-AF65-F5344CB8AC3E}">
        <p14:creationId xmlns:p14="http://schemas.microsoft.com/office/powerpoint/2010/main" val="1586688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Chronology</a:t>
            </a:r>
            <a:endParaRPr lang="en-US" dirty="0"/>
          </a:p>
        </p:txBody>
      </p:sp>
      <p:sp>
        <p:nvSpPr>
          <p:cNvPr id="3" name="Content Placeholder 2"/>
          <p:cNvSpPr>
            <a:spLocks noGrp="1"/>
          </p:cNvSpPr>
          <p:nvPr>
            <p:ph sz="quarter" idx="1"/>
          </p:nvPr>
        </p:nvSpPr>
        <p:spPr/>
        <p:txBody>
          <a:bodyPr/>
          <a:lstStyle/>
          <a:p>
            <a:endParaRPr lang="en-US" dirty="0"/>
          </a:p>
        </p:txBody>
      </p:sp>
      <p:sp>
        <p:nvSpPr>
          <p:cNvPr id="4" name="TextBox 3"/>
          <p:cNvSpPr txBox="1"/>
          <p:nvPr/>
        </p:nvSpPr>
        <p:spPr>
          <a:xfrm>
            <a:off x="228600" y="1600200"/>
            <a:ext cx="8686800" cy="369332"/>
          </a:xfrm>
          <a:prstGeom prst="rect">
            <a:avLst/>
          </a:prstGeom>
          <a:noFill/>
        </p:spPr>
        <p:txBody>
          <a:bodyPr wrap="square" rtlCol="0">
            <a:spAutoFit/>
          </a:bodyPr>
          <a:lstStyle/>
          <a:p>
            <a:endParaRPr lang="en-US" dirty="0"/>
          </a:p>
        </p:txBody>
      </p:sp>
      <p:sp>
        <p:nvSpPr>
          <p:cNvPr id="5" name="TextBox 4"/>
          <p:cNvSpPr txBox="1"/>
          <p:nvPr/>
        </p:nvSpPr>
        <p:spPr>
          <a:xfrm>
            <a:off x="228600" y="1600200"/>
            <a:ext cx="8686800" cy="4247317"/>
          </a:xfrm>
          <a:prstGeom prst="rect">
            <a:avLst/>
          </a:prstGeom>
          <a:solidFill>
            <a:schemeClr val="bg1"/>
          </a:solidFill>
          <a:ln>
            <a:solidFill>
              <a:schemeClr val="tx1"/>
            </a:solidFill>
          </a:ln>
        </p:spPr>
        <p:txBody>
          <a:bodyPr wrap="square" rtlCol="0">
            <a:spAutoFit/>
          </a:bodyPr>
          <a:lstStyle/>
          <a:p>
            <a:r>
              <a:rPr lang="en-US" dirty="0"/>
              <a:t>In the first overtime Jeremy Stewart scored on a 1-yard plunge, but Matt Barkley (28-for-45, 3 TDs) hit Robert Woods with a 15-yard touchdown to make it 41-41</a:t>
            </a:r>
            <a:r>
              <a:rPr lang="en-US" dirty="0" smtClean="0"/>
              <a:t>.</a:t>
            </a:r>
          </a:p>
          <a:p>
            <a:endParaRPr lang="en-US" dirty="0"/>
          </a:p>
          <a:p>
            <a:r>
              <a:rPr lang="en-US" dirty="0"/>
              <a:t>USC tight end Randall </a:t>
            </a:r>
            <a:r>
              <a:rPr lang="en-US" dirty="0" err="1"/>
              <a:t>Telfer</a:t>
            </a:r>
            <a:r>
              <a:rPr lang="en-US" dirty="0"/>
              <a:t> scored with a strong second effort on a 12-yard pass play in the second OT. Stanford countered with Luck's 11-yard TD pass to </a:t>
            </a:r>
            <a:r>
              <a:rPr lang="en-US" dirty="0" err="1"/>
              <a:t>Toilolo</a:t>
            </a:r>
            <a:r>
              <a:rPr lang="en-US" dirty="0"/>
              <a:t>.</a:t>
            </a:r>
          </a:p>
          <a:p>
            <a:endParaRPr lang="en-US" dirty="0" smtClean="0"/>
          </a:p>
          <a:p>
            <a:r>
              <a:rPr lang="en-US" dirty="0" smtClean="0"/>
              <a:t>Taylor's </a:t>
            </a:r>
            <a:r>
              <a:rPr lang="en-US" dirty="0"/>
              <a:t>5-yard run put Stanford up 54-48, and, with two-point-conversion tries mandatory after the second OT, Luck hit a wide-open </a:t>
            </a:r>
            <a:r>
              <a:rPr lang="en-US" dirty="0" err="1"/>
              <a:t>Coby</a:t>
            </a:r>
            <a:r>
              <a:rPr lang="en-US" dirty="0"/>
              <a:t> </a:t>
            </a:r>
            <a:r>
              <a:rPr lang="en-US" dirty="0" err="1"/>
              <a:t>Fleener</a:t>
            </a:r>
            <a:r>
              <a:rPr lang="en-US" dirty="0"/>
              <a:t> to put Stanford up 56-48.</a:t>
            </a:r>
          </a:p>
          <a:p>
            <a:endParaRPr lang="en-US" dirty="0" smtClean="0"/>
          </a:p>
          <a:p>
            <a:r>
              <a:rPr lang="en-US" dirty="0" smtClean="0"/>
              <a:t>Then </a:t>
            </a:r>
            <a:r>
              <a:rPr lang="en-US" dirty="0"/>
              <a:t>USC blinked. The Trojans were at the 4-yard line, but McNeal was hit hard and the ball rolled into the end zone, where </a:t>
            </a:r>
            <a:r>
              <a:rPr lang="en-US" dirty="0" err="1"/>
              <a:t>Tarpley</a:t>
            </a:r>
            <a:r>
              <a:rPr lang="en-US" dirty="0"/>
              <a:t> pounced on it.</a:t>
            </a:r>
          </a:p>
          <a:p>
            <a:endParaRPr lang="en-US" dirty="0" smtClean="0"/>
          </a:p>
          <a:p>
            <a:r>
              <a:rPr lang="en-US" dirty="0" smtClean="0"/>
              <a:t>"</a:t>
            </a:r>
            <a:r>
              <a:rPr lang="en-US" dirty="0"/>
              <a:t>In a place like this, we knew it would be a tough game," </a:t>
            </a:r>
            <a:r>
              <a:rPr lang="en-US" dirty="0" err="1"/>
              <a:t>Tarpley</a:t>
            </a:r>
            <a:r>
              <a:rPr lang="en-US" dirty="0"/>
              <a:t> said. "I don't know if you can credit the defense too much. We just gave up (nearly) 50 points</a:t>
            </a:r>
            <a:r>
              <a:rPr lang="en-US" dirty="0" smtClean="0"/>
              <a:t>."</a:t>
            </a:r>
            <a:endParaRPr lang="en-US" dirty="0"/>
          </a:p>
        </p:txBody>
      </p:sp>
    </p:spTree>
    <p:extLst>
      <p:ext uri="{BB962C8B-B14F-4D97-AF65-F5344CB8AC3E}">
        <p14:creationId xmlns:p14="http://schemas.microsoft.com/office/powerpoint/2010/main" val="1227789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Chronology</a:t>
            </a:r>
            <a:endParaRPr lang="en-US" dirty="0"/>
          </a:p>
        </p:txBody>
      </p:sp>
      <p:sp>
        <p:nvSpPr>
          <p:cNvPr id="3" name="Content Placeholder 2"/>
          <p:cNvSpPr>
            <a:spLocks noGrp="1"/>
          </p:cNvSpPr>
          <p:nvPr>
            <p:ph sz="quarter" idx="1"/>
          </p:nvPr>
        </p:nvSpPr>
        <p:spPr/>
        <p:txBody>
          <a:bodyPr/>
          <a:lstStyle/>
          <a:p>
            <a:endParaRPr lang="en-US" dirty="0"/>
          </a:p>
        </p:txBody>
      </p:sp>
      <p:sp>
        <p:nvSpPr>
          <p:cNvPr id="4" name="TextBox 3"/>
          <p:cNvSpPr txBox="1"/>
          <p:nvPr/>
        </p:nvSpPr>
        <p:spPr>
          <a:xfrm>
            <a:off x="228600" y="1600200"/>
            <a:ext cx="8686800" cy="369332"/>
          </a:xfrm>
          <a:prstGeom prst="rect">
            <a:avLst/>
          </a:prstGeom>
          <a:noFill/>
        </p:spPr>
        <p:txBody>
          <a:bodyPr wrap="square" rtlCol="0">
            <a:spAutoFit/>
          </a:bodyPr>
          <a:lstStyle/>
          <a:p>
            <a:endParaRPr lang="en-US" dirty="0"/>
          </a:p>
        </p:txBody>
      </p:sp>
      <p:sp>
        <p:nvSpPr>
          <p:cNvPr id="5" name="TextBox 4"/>
          <p:cNvSpPr txBox="1"/>
          <p:nvPr/>
        </p:nvSpPr>
        <p:spPr>
          <a:xfrm>
            <a:off x="228600" y="1600200"/>
            <a:ext cx="8686800" cy="4801314"/>
          </a:xfrm>
          <a:prstGeom prst="rect">
            <a:avLst/>
          </a:prstGeom>
          <a:solidFill>
            <a:schemeClr val="bg1"/>
          </a:solidFill>
          <a:ln>
            <a:solidFill>
              <a:schemeClr val="tx1"/>
            </a:solidFill>
          </a:ln>
        </p:spPr>
        <p:txBody>
          <a:bodyPr wrap="square" rtlCol="0">
            <a:spAutoFit/>
          </a:bodyPr>
          <a:lstStyle/>
          <a:p>
            <a:r>
              <a:rPr lang="en-US" dirty="0" smtClean="0"/>
              <a:t>Luck's </a:t>
            </a:r>
            <a:r>
              <a:rPr lang="en-US" dirty="0"/>
              <a:t>2-yard touchdown on a quarterback draw gave the Cardinal a 24-20 lead late in the third quarter. It was set up by a razzle-dazzle play. Tyler Gaffney took the snap in the wildcat formation and handed off to Anthony Wilkerson, who pitched to Luck, who had lined up as a wide receiver. Luck found freshman Ty Montgomery for a 62-yard reception</a:t>
            </a:r>
            <a:r>
              <a:rPr lang="en-US" dirty="0" smtClean="0"/>
              <a:t>.</a:t>
            </a:r>
          </a:p>
          <a:p>
            <a:endParaRPr lang="en-US" dirty="0" smtClean="0"/>
          </a:p>
          <a:p>
            <a:r>
              <a:rPr lang="en-US" dirty="0"/>
              <a:t>USC retrieved the lead at 27-24 early in the fourth quarter on Barkley's 28-yard touchdown pass to freshman </a:t>
            </a:r>
            <a:r>
              <a:rPr lang="en-US" dirty="0" err="1"/>
              <a:t>Marqise</a:t>
            </a:r>
            <a:r>
              <a:rPr lang="en-US" dirty="0"/>
              <a:t> Lee. Eric Whitaker, playing in place of an injured Jordan Williamson, kicked a 29-yard field goal to tie it 27-27 with 5:10 left</a:t>
            </a:r>
            <a:r>
              <a:rPr lang="en-US" dirty="0" smtClean="0"/>
              <a:t>.</a:t>
            </a:r>
          </a:p>
          <a:p>
            <a:endParaRPr lang="en-US" dirty="0"/>
          </a:p>
          <a:p>
            <a:r>
              <a:rPr lang="en-US" dirty="0"/>
              <a:t>The first half ended with Stanford ahead 10-6; the </a:t>
            </a:r>
            <a:r>
              <a:rPr lang="en-US" dirty="0" err="1"/>
              <a:t>pointfest</a:t>
            </a:r>
            <a:r>
              <a:rPr lang="en-US" dirty="0"/>
              <a:t> materialized much later. Stanford was without a big part of its offense when tight end Zach </a:t>
            </a:r>
            <a:r>
              <a:rPr lang="en-US" dirty="0" err="1"/>
              <a:t>Ertz</a:t>
            </a:r>
            <a:r>
              <a:rPr lang="en-US" dirty="0"/>
              <a:t> sustained a knee injury on the opening kickoff.</a:t>
            </a:r>
          </a:p>
          <a:p>
            <a:endParaRPr lang="en-US" dirty="0" smtClean="0"/>
          </a:p>
          <a:p>
            <a:r>
              <a:rPr lang="en-US" dirty="0" smtClean="0"/>
              <a:t>Williamson </a:t>
            </a:r>
            <a:r>
              <a:rPr lang="en-US" dirty="0"/>
              <a:t>was gone even earlier, sustaining an injury while warming up. Whitaker, whose brother Nate decided last year's win over USC with a field goal, booted two field goals and hit all of his extra-point tries</a:t>
            </a:r>
            <a:r>
              <a:rPr lang="en-US" dirty="0" smtClean="0"/>
              <a:t>.</a:t>
            </a:r>
            <a:endParaRPr lang="en-US" dirty="0"/>
          </a:p>
        </p:txBody>
      </p:sp>
    </p:spTree>
    <p:extLst>
      <p:ext uri="{BB962C8B-B14F-4D97-AF65-F5344CB8AC3E}">
        <p14:creationId xmlns:p14="http://schemas.microsoft.com/office/powerpoint/2010/main" val="2319938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Chronology</a:t>
            </a:r>
            <a:endParaRPr lang="en-US" dirty="0"/>
          </a:p>
        </p:txBody>
      </p:sp>
      <p:sp>
        <p:nvSpPr>
          <p:cNvPr id="3" name="Content Placeholder 2"/>
          <p:cNvSpPr>
            <a:spLocks noGrp="1"/>
          </p:cNvSpPr>
          <p:nvPr>
            <p:ph sz="quarter" idx="1"/>
          </p:nvPr>
        </p:nvSpPr>
        <p:spPr/>
        <p:txBody>
          <a:bodyPr/>
          <a:lstStyle/>
          <a:p>
            <a:endParaRPr lang="en-US" dirty="0"/>
          </a:p>
        </p:txBody>
      </p:sp>
      <p:sp>
        <p:nvSpPr>
          <p:cNvPr id="4" name="TextBox 3"/>
          <p:cNvSpPr txBox="1"/>
          <p:nvPr/>
        </p:nvSpPr>
        <p:spPr>
          <a:xfrm>
            <a:off x="228600" y="1600200"/>
            <a:ext cx="8686800" cy="369332"/>
          </a:xfrm>
          <a:prstGeom prst="rect">
            <a:avLst/>
          </a:prstGeom>
          <a:noFill/>
        </p:spPr>
        <p:txBody>
          <a:bodyPr wrap="square" rtlCol="0">
            <a:spAutoFit/>
          </a:bodyPr>
          <a:lstStyle/>
          <a:p>
            <a:endParaRPr lang="en-US" dirty="0"/>
          </a:p>
        </p:txBody>
      </p:sp>
      <p:sp>
        <p:nvSpPr>
          <p:cNvPr id="5" name="TextBox 4"/>
          <p:cNvSpPr txBox="1"/>
          <p:nvPr/>
        </p:nvSpPr>
        <p:spPr>
          <a:xfrm>
            <a:off x="228600" y="1600200"/>
            <a:ext cx="8686800" cy="2031325"/>
          </a:xfrm>
          <a:prstGeom prst="rect">
            <a:avLst/>
          </a:prstGeom>
          <a:solidFill>
            <a:schemeClr val="bg1"/>
          </a:solidFill>
          <a:ln>
            <a:solidFill>
              <a:schemeClr val="tx1"/>
            </a:solidFill>
          </a:ln>
        </p:spPr>
        <p:txBody>
          <a:bodyPr wrap="square" rtlCol="0">
            <a:spAutoFit/>
          </a:bodyPr>
          <a:lstStyle/>
          <a:p>
            <a:r>
              <a:rPr lang="en-US" dirty="0" smtClean="0"/>
              <a:t>Gaffney </a:t>
            </a:r>
            <a:r>
              <a:rPr lang="en-US" dirty="0"/>
              <a:t>gave Stanford a 7-0 lead on its opening possession by grabbing a pass from Luck, shaking off a tackle at the 5-yard line and diving at the pylon for a 10-yard touchdown.</a:t>
            </a:r>
          </a:p>
          <a:p>
            <a:endParaRPr lang="en-US" dirty="0" smtClean="0"/>
          </a:p>
          <a:p>
            <a:r>
              <a:rPr lang="en-US" dirty="0" smtClean="0"/>
              <a:t>USC </a:t>
            </a:r>
            <a:r>
              <a:rPr lang="en-US" dirty="0"/>
              <a:t>took a 13-10 lead - the first time Stanford has trailed this season - on a 61-yard run by McNeal early in the second half. McNeal added a 25-yard TD run for a 20-10 lead</a:t>
            </a:r>
            <a:r>
              <a:rPr lang="en-US" dirty="0" smtClean="0"/>
              <a:t>.</a:t>
            </a:r>
            <a:endParaRPr lang="en-US" dirty="0"/>
          </a:p>
        </p:txBody>
      </p:sp>
    </p:spTree>
    <p:extLst>
      <p:ext uri="{BB962C8B-B14F-4D97-AF65-F5344CB8AC3E}">
        <p14:creationId xmlns:p14="http://schemas.microsoft.com/office/powerpoint/2010/main" val="3877308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4: Ending</a:t>
            </a:r>
            <a:endParaRPr lang="en-US" dirty="0"/>
          </a:p>
        </p:txBody>
      </p:sp>
      <p:sp>
        <p:nvSpPr>
          <p:cNvPr id="3" name="Content Placeholder 2"/>
          <p:cNvSpPr>
            <a:spLocks noGrp="1"/>
          </p:cNvSpPr>
          <p:nvPr>
            <p:ph sz="quarter" idx="1"/>
          </p:nvPr>
        </p:nvSpPr>
        <p:spPr/>
        <p:txBody>
          <a:bodyPr/>
          <a:lstStyle/>
          <a:p>
            <a:r>
              <a:rPr lang="en-US" dirty="0" smtClean="0"/>
              <a:t>Why do you think this story ends so abruptly?</a:t>
            </a:r>
          </a:p>
          <a:p>
            <a:r>
              <a:rPr lang="en-US" dirty="0" smtClean="0"/>
              <a:t>Can you think of a better way to bring it full-circle?</a:t>
            </a:r>
            <a:endParaRPr lang="en-US" dirty="0"/>
          </a:p>
        </p:txBody>
      </p:sp>
    </p:spTree>
    <p:extLst>
      <p:ext uri="{BB962C8B-B14F-4D97-AF65-F5344CB8AC3E}">
        <p14:creationId xmlns:p14="http://schemas.microsoft.com/office/powerpoint/2010/main" val="188695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My version of the story:</a:t>
            </a:r>
          </a:p>
          <a:p>
            <a:r>
              <a:rPr lang="en-US" dirty="0"/>
              <a:t>http://www.stanforddaily.com/2012/04/03/baseball-piscottys-pitching-crucial-in-11-inning-comeback-victory/</a:t>
            </a:r>
            <a:endParaRPr lang="en-US" dirty="0"/>
          </a:p>
        </p:txBody>
      </p:sp>
      <p:sp>
        <p:nvSpPr>
          <p:cNvPr id="3" name="Title 2"/>
          <p:cNvSpPr>
            <a:spLocks noGrp="1"/>
          </p:cNvSpPr>
          <p:nvPr>
            <p:ph type="title"/>
          </p:nvPr>
        </p:nvSpPr>
        <p:spPr/>
        <p:txBody>
          <a:bodyPr/>
          <a:lstStyle/>
          <a:p>
            <a:r>
              <a:rPr lang="en-US" dirty="0" smtClean="0"/>
              <a:t>Reporting Exercise</a:t>
            </a:r>
            <a:endParaRPr lang="en-US" dirty="0"/>
          </a:p>
        </p:txBody>
      </p:sp>
    </p:spTree>
    <p:extLst>
      <p:ext uri="{BB962C8B-B14F-4D97-AF65-F5344CB8AC3E}">
        <p14:creationId xmlns:p14="http://schemas.microsoft.com/office/powerpoint/2010/main" val="264299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Connecting players and fans </a:t>
            </a:r>
            <a:endParaRPr lang="en-US" dirty="0"/>
          </a:p>
        </p:txBody>
      </p:sp>
      <p:pic>
        <p:nvPicPr>
          <p:cNvPr id="1026" name="Picture 2" descr="http://blogs.atlanticcityweekly.com/ac-central/files/2012/02/Andrew-Lu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0"/>
            <a:ext cx="217413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bleacherreport.net/images_root/slides/photos/000/227/128/91003903_display_image.jpg?12748505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115" y="3301637"/>
            <a:ext cx="3358685" cy="2235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05200" y="3603992"/>
            <a:ext cx="1295400" cy="1631216"/>
          </a:xfrm>
          <a:prstGeom prst="rect">
            <a:avLst/>
          </a:prstGeom>
          <a:noFill/>
        </p:spPr>
        <p:txBody>
          <a:bodyPr wrap="square" rtlCol="0">
            <a:spAutoFit/>
          </a:bodyPr>
          <a:lstStyle/>
          <a:p>
            <a:r>
              <a:rPr lang="en-US" sz="10000" dirty="0" smtClean="0"/>
              <a:t>?</a:t>
            </a:r>
            <a:endParaRPr lang="en-US" sz="10000" dirty="0"/>
          </a:p>
        </p:txBody>
      </p:sp>
    </p:spTree>
    <p:extLst>
      <p:ext uri="{BB962C8B-B14F-4D97-AF65-F5344CB8AC3E}">
        <p14:creationId xmlns:p14="http://schemas.microsoft.com/office/powerpoint/2010/main" val="240158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Opportunities for High-School and College Students</a:t>
            </a:r>
            <a:endParaRPr lang="en-US" dirty="0"/>
          </a:p>
        </p:txBody>
      </p:sp>
    </p:spTree>
    <p:extLst>
      <p:ext uri="{BB962C8B-B14F-4D97-AF65-F5344CB8AC3E}">
        <p14:creationId xmlns:p14="http://schemas.microsoft.com/office/powerpoint/2010/main" val="3356840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High-School Students</a:t>
            </a:r>
            <a:endParaRPr lang="en-US" dirty="0"/>
          </a:p>
        </p:txBody>
      </p:sp>
      <p:sp>
        <p:nvSpPr>
          <p:cNvPr id="3" name="Content Placeholder 2"/>
          <p:cNvSpPr>
            <a:spLocks noGrp="1"/>
          </p:cNvSpPr>
          <p:nvPr>
            <p:ph sz="quarter" idx="1"/>
          </p:nvPr>
        </p:nvSpPr>
        <p:spPr/>
        <p:txBody>
          <a:bodyPr/>
          <a:lstStyle/>
          <a:p>
            <a:r>
              <a:rPr lang="en-US" dirty="0" smtClean="0"/>
              <a:t>Join your school paper!</a:t>
            </a:r>
          </a:p>
          <a:p>
            <a:pPr lvl="1"/>
            <a:r>
              <a:rPr lang="en-US" dirty="0" smtClean="0"/>
              <a:t>Explore </a:t>
            </a:r>
            <a:r>
              <a:rPr lang="en-US" dirty="0"/>
              <a:t>all areas of </a:t>
            </a:r>
            <a:r>
              <a:rPr lang="en-US" dirty="0" smtClean="0"/>
              <a:t>journalism</a:t>
            </a:r>
          </a:p>
          <a:p>
            <a:pPr lvl="1"/>
            <a:r>
              <a:rPr lang="en-US" dirty="0" smtClean="0"/>
              <a:t>Take on an editor role to get a better behind-the-scenes feel</a:t>
            </a:r>
          </a:p>
          <a:p>
            <a:r>
              <a:rPr lang="en-US" dirty="0" smtClean="0"/>
              <a:t>Look out for day-long student media programs</a:t>
            </a:r>
          </a:p>
          <a:p>
            <a:r>
              <a:rPr lang="en-US" dirty="0" smtClean="0"/>
              <a:t>Attend conventions</a:t>
            </a:r>
          </a:p>
          <a:p>
            <a:r>
              <a:rPr lang="en-US" dirty="0" smtClean="0"/>
              <a:t>Look into summer internships at both college and professional newspapers</a:t>
            </a:r>
          </a:p>
          <a:p>
            <a:r>
              <a:rPr lang="en-US" dirty="0" smtClean="0"/>
              <a:t>Make lots of mistakes – don’t be afraid to try something that scares you</a:t>
            </a:r>
          </a:p>
        </p:txBody>
      </p:sp>
    </p:spTree>
    <p:extLst>
      <p:ext uri="{BB962C8B-B14F-4D97-AF65-F5344CB8AC3E}">
        <p14:creationId xmlns:p14="http://schemas.microsoft.com/office/powerpoint/2010/main" val="1188636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College Students</a:t>
            </a:r>
            <a:endParaRPr lang="en-US" dirty="0"/>
          </a:p>
        </p:txBody>
      </p:sp>
      <p:sp>
        <p:nvSpPr>
          <p:cNvPr id="3" name="Content Placeholder 2"/>
          <p:cNvSpPr>
            <a:spLocks noGrp="1"/>
          </p:cNvSpPr>
          <p:nvPr>
            <p:ph sz="quarter" idx="1"/>
          </p:nvPr>
        </p:nvSpPr>
        <p:spPr/>
        <p:txBody>
          <a:bodyPr/>
          <a:lstStyle/>
          <a:p>
            <a:r>
              <a:rPr lang="en-US" dirty="0" smtClean="0"/>
              <a:t>Join your school paper!</a:t>
            </a:r>
          </a:p>
          <a:p>
            <a:r>
              <a:rPr lang="en-US" dirty="0" smtClean="0"/>
              <a:t>Inquire at the SID office</a:t>
            </a:r>
          </a:p>
          <a:p>
            <a:r>
              <a:rPr lang="en-US" dirty="0" smtClean="0"/>
              <a:t>Look into other forms of media: radio,  broadcast, etc.</a:t>
            </a:r>
          </a:p>
          <a:p>
            <a:r>
              <a:rPr lang="en-US" dirty="0" smtClean="0"/>
              <a:t>Build connections on press row</a:t>
            </a:r>
          </a:p>
          <a:p>
            <a:r>
              <a:rPr lang="en-US" dirty="0" smtClean="0"/>
              <a:t>Build up a portfolio</a:t>
            </a:r>
          </a:p>
          <a:p>
            <a:r>
              <a:rPr lang="en-US" dirty="0" smtClean="0"/>
              <a:t>Look into summer positions at professional newspapers and other </a:t>
            </a:r>
            <a:r>
              <a:rPr lang="en-US" smtClean="0"/>
              <a:t>media outlets</a:t>
            </a:r>
            <a:endParaRPr lang="en-US" dirty="0" smtClean="0"/>
          </a:p>
          <a:p>
            <a:endParaRPr lang="en-US" dirty="0" smtClean="0"/>
          </a:p>
          <a:p>
            <a:endParaRPr lang="en-US" dirty="0"/>
          </a:p>
        </p:txBody>
      </p:sp>
    </p:spTree>
    <p:extLst>
      <p:ext uri="{BB962C8B-B14F-4D97-AF65-F5344CB8AC3E}">
        <p14:creationId xmlns:p14="http://schemas.microsoft.com/office/powerpoint/2010/main" val="323540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014412" y="3276600"/>
            <a:ext cx="68341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What goes in the middle?</a:t>
            </a:r>
            <a:endParaRPr lang="en-US" dirty="0"/>
          </a:p>
        </p:txBody>
      </p:sp>
      <p:pic>
        <p:nvPicPr>
          <p:cNvPr id="3" name="Picture 2" descr="http://blogs.atlanticcityweekly.com/ac-central/files/2012/02/Andrew-Lu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590800"/>
            <a:ext cx="1135380" cy="14325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cdn.bleacherreport.net/images_root/slides/photos/000/227/128/91003903_display_image.jpg?12748505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702560"/>
            <a:ext cx="1778000" cy="11836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v4sport.eu/htdocs/gallery/news/2590_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533525"/>
            <a:ext cx="3571875" cy="35718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stanfordalumni.org/news/magazine/2007/novdec/images/farm/FR_Murph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514600"/>
            <a:ext cx="10668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562225"/>
            <a:ext cx="9239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0" y="4267200"/>
            <a:ext cx="1905000" cy="369332"/>
          </a:xfrm>
          <a:prstGeom prst="rect">
            <a:avLst/>
          </a:prstGeom>
          <a:noFill/>
        </p:spPr>
        <p:txBody>
          <a:bodyPr wrap="square" rtlCol="0">
            <a:spAutoFit/>
          </a:bodyPr>
          <a:lstStyle/>
          <a:p>
            <a:r>
              <a:rPr lang="en-US" dirty="0" smtClean="0"/>
              <a:t>Journalists</a:t>
            </a:r>
            <a:endParaRPr lang="en-US" dirty="0"/>
          </a:p>
        </p:txBody>
      </p:sp>
      <p:sp>
        <p:nvSpPr>
          <p:cNvPr id="8" name="TextBox 7"/>
          <p:cNvSpPr txBox="1"/>
          <p:nvPr/>
        </p:nvSpPr>
        <p:spPr>
          <a:xfrm>
            <a:off x="2057400" y="4267200"/>
            <a:ext cx="762000" cy="369332"/>
          </a:xfrm>
          <a:prstGeom prst="rect">
            <a:avLst/>
          </a:prstGeom>
          <a:noFill/>
        </p:spPr>
        <p:txBody>
          <a:bodyPr wrap="square" rtlCol="0">
            <a:spAutoFit/>
          </a:bodyPr>
          <a:lstStyle/>
          <a:p>
            <a:r>
              <a:rPr lang="en-US" dirty="0" smtClean="0"/>
              <a:t>SIDs</a:t>
            </a:r>
            <a:endParaRPr lang="en-US" dirty="0"/>
          </a:p>
        </p:txBody>
      </p:sp>
      <p:sp>
        <p:nvSpPr>
          <p:cNvPr id="9" name="TextBox 8"/>
          <p:cNvSpPr txBox="1"/>
          <p:nvPr/>
        </p:nvSpPr>
        <p:spPr>
          <a:xfrm>
            <a:off x="5562600" y="4267200"/>
            <a:ext cx="1524000" cy="369332"/>
          </a:xfrm>
          <a:prstGeom prst="rect">
            <a:avLst/>
          </a:prstGeom>
          <a:noFill/>
        </p:spPr>
        <p:txBody>
          <a:bodyPr wrap="square" rtlCol="0">
            <a:spAutoFit/>
          </a:bodyPr>
          <a:lstStyle/>
          <a:p>
            <a:r>
              <a:rPr lang="en-US" dirty="0" smtClean="0"/>
              <a:t>Production</a:t>
            </a:r>
            <a:endParaRPr lang="en-US" dirty="0"/>
          </a:p>
        </p:txBody>
      </p:sp>
    </p:spTree>
    <p:extLst>
      <p:ext uri="{BB962C8B-B14F-4D97-AF65-F5344CB8AC3E}">
        <p14:creationId xmlns:p14="http://schemas.microsoft.com/office/powerpoint/2010/main" val="323264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050"/>
                                        </p:tgtEl>
                                      </p:cBhvr>
                                      <p:by x="50000" y="50000"/>
                                    </p:animScale>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SIDs</a:t>
            </a:r>
            <a:endParaRPr lang="en-US" dirty="0"/>
          </a:p>
        </p:txBody>
      </p:sp>
      <p:sp>
        <p:nvSpPr>
          <p:cNvPr id="3" name="Content Placeholder 2"/>
          <p:cNvSpPr>
            <a:spLocks noGrp="1"/>
          </p:cNvSpPr>
          <p:nvPr>
            <p:ph sz="quarter" idx="1"/>
          </p:nvPr>
        </p:nvSpPr>
        <p:spPr/>
        <p:txBody>
          <a:bodyPr/>
          <a:lstStyle/>
          <a:p>
            <a:r>
              <a:rPr lang="en-US" dirty="0" smtClean="0"/>
              <a:t>Maintain the team website (</a:t>
            </a:r>
            <a:r>
              <a:rPr lang="en-US" dirty="0" smtClean="0">
                <a:hlinkClick r:id="rId2"/>
              </a:rPr>
              <a:t>gostanford.com</a:t>
            </a:r>
            <a:r>
              <a:rPr lang="en-US" dirty="0" smtClean="0"/>
              <a:t>)</a:t>
            </a:r>
          </a:p>
          <a:p>
            <a:r>
              <a:rPr lang="en-US" dirty="0" smtClean="0"/>
              <a:t>Issue media passes</a:t>
            </a:r>
          </a:p>
          <a:p>
            <a:r>
              <a:rPr lang="en-US" dirty="0" smtClean="0"/>
              <a:t>Coordinate interview/photo requests</a:t>
            </a:r>
          </a:p>
          <a:p>
            <a:r>
              <a:rPr lang="en-US" dirty="0" smtClean="0"/>
              <a:t>Produce media guides</a:t>
            </a:r>
          </a:p>
          <a:p>
            <a:r>
              <a:rPr lang="en-US" dirty="0" smtClean="0"/>
              <a:t>Write releases</a:t>
            </a:r>
          </a:p>
          <a:p>
            <a:r>
              <a:rPr lang="en-US" dirty="0" smtClean="0"/>
              <a:t>Research</a:t>
            </a:r>
          </a:p>
          <a:p>
            <a:r>
              <a:rPr lang="en-US" dirty="0" smtClean="0"/>
              <a:t>Work with marketing and ticket sales</a:t>
            </a:r>
          </a:p>
          <a:p>
            <a:r>
              <a:rPr lang="en-US" dirty="0" smtClean="0"/>
              <a:t>“Bosses” of the press box</a:t>
            </a:r>
          </a:p>
          <a:p>
            <a:pPr lvl="1"/>
            <a:r>
              <a:rPr lang="en-US" dirty="0" smtClean="0"/>
              <a:t>Stats, live trackers, press conferences</a:t>
            </a:r>
            <a:endParaRPr lang="en-US" dirty="0"/>
          </a:p>
        </p:txBody>
      </p:sp>
    </p:spTree>
    <p:extLst>
      <p:ext uri="{BB962C8B-B14F-4D97-AF65-F5344CB8AC3E}">
        <p14:creationId xmlns:p14="http://schemas.microsoft.com/office/powerpoint/2010/main" val="405823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Journalists</a:t>
            </a:r>
            <a:endParaRPr lang="en-US" dirty="0"/>
          </a:p>
        </p:txBody>
      </p:sp>
      <p:sp>
        <p:nvSpPr>
          <p:cNvPr id="3" name="Content Placeholder 2"/>
          <p:cNvSpPr>
            <a:spLocks noGrp="1"/>
          </p:cNvSpPr>
          <p:nvPr>
            <p:ph sz="quarter" idx="1"/>
          </p:nvPr>
        </p:nvSpPr>
        <p:spPr/>
        <p:txBody>
          <a:bodyPr/>
          <a:lstStyle/>
          <a:p>
            <a:r>
              <a:rPr lang="en-US" dirty="0" smtClean="0"/>
              <a:t>Print: newspapers, magazines, wire services (AP)</a:t>
            </a:r>
          </a:p>
          <a:p>
            <a:pPr lvl="1"/>
            <a:r>
              <a:rPr lang="en-US" dirty="0" smtClean="0"/>
              <a:t>Beat writers vs. columnists</a:t>
            </a:r>
          </a:p>
          <a:p>
            <a:r>
              <a:rPr lang="en-US" dirty="0" smtClean="0"/>
              <a:t>Broadcast: radio, local TV stations, regional sports networks (CSN), national sports networks (ESPN)</a:t>
            </a:r>
          </a:p>
          <a:p>
            <a:r>
              <a:rPr lang="en-US" dirty="0" smtClean="0"/>
              <a:t>Online: all of the above </a:t>
            </a:r>
            <a:r>
              <a:rPr lang="en-US" i="1" dirty="0" smtClean="0"/>
              <a:t>plus</a:t>
            </a:r>
            <a:r>
              <a:rPr lang="en-US" dirty="0" smtClean="0"/>
              <a:t> bloggers, stand-alone sports sites (Yahoo! Sports), social networkers</a:t>
            </a:r>
            <a:endParaRPr lang="en-US" dirty="0"/>
          </a:p>
        </p:txBody>
      </p:sp>
    </p:spTree>
    <p:extLst>
      <p:ext uri="{BB962C8B-B14F-4D97-AF65-F5344CB8AC3E}">
        <p14:creationId xmlns:p14="http://schemas.microsoft.com/office/powerpoint/2010/main" val="32568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a:t>
            </a:r>
            <a:endParaRPr lang="en-US" dirty="0"/>
          </a:p>
        </p:txBody>
      </p:sp>
      <p:sp>
        <p:nvSpPr>
          <p:cNvPr id="3" name="Content Placeholder 2"/>
          <p:cNvSpPr>
            <a:spLocks noGrp="1"/>
          </p:cNvSpPr>
          <p:nvPr>
            <p:ph sz="quarter" idx="1"/>
          </p:nvPr>
        </p:nvSpPr>
        <p:spPr/>
        <p:txBody>
          <a:bodyPr/>
          <a:lstStyle/>
          <a:p>
            <a:r>
              <a:rPr lang="en-US" dirty="0" smtClean="0"/>
              <a:t>Infrastructure behind the publishing of content</a:t>
            </a:r>
          </a:p>
          <a:p>
            <a:r>
              <a:rPr lang="en-US" dirty="0" smtClean="0"/>
              <a:t>ESPN has 5,700 employees, but this accounts for much more than anch0rs, broadcasters, and writers</a:t>
            </a:r>
          </a:p>
          <a:p>
            <a:pPr lvl="1"/>
            <a:r>
              <a:rPr lang="en-US" dirty="0" smtClean="0"/>
              <a:t>Pre-production: script-writing, research (ESPN Stats and Info), graphic design</a:t>
            </a:r>
          </a:p>
        </p:txBody>
      </p:sp>
    </p:spTree>
    <p:extLst>
      <p:ext uri="{BB962C8B-B14F-4D97-AF65-F5344CB8AC3E}">
        <p14:creationId xmlns:p14="http://schemas.microsoft.com/office/powerpoint/2010/main" val="5330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graphgraph.com/blog/wp-content/uploads/2011/11/ESPNStatsInf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696200" cy="600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5193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TC101859865[[fn=Kilter]]</Template>
  <TotalTime>272</TotalTime>
  <Words>2851</Words>
  <Application>Microsoft Office PowerPoint</Application>
  <PresentationFormat>On-screen Show (4:3)</PresentationFormat>
  <Paragraphs>241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Civic</vt:lpstr>
      <vt:lpstr>A Behind-the-Scenes Look at Sports Journalism</vt:lpstr>
      <vt:lpstr>Outline</vt:lpstr>
      <vt:lpstr>About Me</vt:lpstr>
      <vt:lpstr>Connecting players and fans </vt:lpstr>
      <vt:lpstr>What goes in the middle?</vt:lpstr>
      <vt:lpstr>SIDs</vt:lpstr>
      <vt:lpstr>Journalists</vt:lpstr>
      <vt:lpstr>Production</vt:lpstr>
      <vt:lpstr>PowerPoint Presentation</vt:lpstr>
      <vt:lpstr>Production</vt:lpstr>
      <vt:lpstr>PowerPoint Presentation</vt:lpstr>
      <vt:lpstr>Production</vt:lpstr>
      <vt:lpstr>The News Cycle</vt:lpstr>
      <vt:lpstr>A Day in the Life of a Sports Journalist</vt:lpstr>
      <vt:lpstr>Types of sports stories</vt:lpstr>
      <vt:lpstr>Before the Game: Do your homework!</vt:lpstr>
      <vt:lpstr>During the Game: How to Take Notes</vt:lpstr>
      <vt:lpstr>After the Game: How to Interview</vt:lpstr>
      <vt:lpstr>How to Improve Three Simple Questions</vt:lpstr>
      <vt:lpstr>How to Improve Three Simple Questions</vt:lpstr>
      <vt:lpstr>How to Improve Three Simple Questions</vt:lpstr>
      <vt:lpstr>Sports Reporting Crash Course</vt:lpstr>
      <vt:lpstr>Five Things You Need to Know</vt:lpstr>
      <vt:lpstr>Structure of a Recap</vt:lpstr>
      <vt:lpstr>Section 1: The Lead</vt:lpstr>
      <vt:lpstr>Section 2: Analysis</vt:lpstr>
      <vt:lpstr>Section 2: Analysis</vt:lpstr>
      <vt:lpstr>Section 2: Analysis</vt:lpstr>
      <vt:lpstr>Section 3: Chronology</vt:lpstr>
      <vt:lpstr>Section 3: Chronology</vt:lpstr>
      <vt:lpstr>Section 4: Ending</vt:lpstr>
      <vt:lpstr>Section 1: The Lead</vt:lpstr>
      <vt:lpstr>Section 2: Analysis</vt:lpstr>
      <vt:lpstr>Section 2: Analysis</vt:lpstr>
      <vt:lpstr>Section 3: Chronology</vt:lpstr>
      <vt:lpstr>Section 3: Chronology</vt:lpstr>
      <vt:lpstr>Section 3: Chronology</vt:lpstr>
      <vt:lpstr>Section 4: Ending</vt:lpstr>
      <vt:lpstr>Reporting Exercise</vt:lpstr>
      <vt:lpstr>Opportunities for High-School and College Students</vt:lpstr>
      <vt:lpstr>Opportunities for High-School Students</vt:lpstr>
      <vt:lpstr>Opportunities for College Students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Behind-the-Scenes Look at Sports Journalism</dc:title>
  <dc:creator>jbeyda</dc:creator>
  <cp:lastModifiedBy>jbeyda</cp:lastModifiedBy>
  <cp:revision>38</cp:revision>
  <dcterms:created xsi:type="dcterms:W3CDTF">2012-03-29T04:56:56Z</dcterms:created>
  <dcterms:modified xsi:type="dcterms:W3CDTF">2012-04-22T04:26:46Z</dcterms:modified>
</cp:coreProperties>
</file>